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tags/tag3.xml" ContentType="application/vnd.openxmlformats-officedocument.presentationml.tags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Default Extension="vml" ContentType="application/vnd.openxmlformats-officedocument.vmlDrawi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403" r:id="rId2"/>
    <p:sldId id="387" r:id="rId3"/>
    <p:sldId id="388" r:id="rId4"/>
    <p:sldId id="389" r:id="rId5"/>
    <p:sldId id="390" r:id="rId6"/>
    <p:sldId id="391" r:id="rId7"/>
    <p:sldId id="392" r:id="rId8"/>
    <p:sldId id="393" r:id="rId9"/>
    <p:sldId id="394" r:id="rId10"/>
    <p:sldId id="395" r:id="rId11"/>
    <p:sldId id="396" r:id="rId12"/>
    <p:sldId id="397" r:id="rId13"/>
    <p:sldId id="398" r:id="rId14"/>
    <p:sldId id="399" r:id="rId15"/>
    <p:sldId id="400" r:id="rId16"/>
    <p:sldId id="401" r:id="rId17"/>
    <p:sldId id="402" r:id="rId18"/>
    <p:sldId id="404" r:id="rId19"/>
    <p:sldId id="405" r:id="rId20"/>
    <p:sldId id="406" r:id="rId21"/>
    <p:sldId id="407" r:id="rId22"/>
    <p:sldId id="408" r:id="rId23"/>
    <p:sldId id="409" r:id="rId24"/>
    <p:sldId id="410" r:id="rId25"/>
    <p:sldId id="411" r:id="rId26"/>
    <p:sldId id="412" r:id="rId27"/>
    <p:sldId id="413" r:id="rId28"/>
    <p:sldId id="414" r:id="rId29"/>
    <p:sldId id="415" r:id="rId30"/>
    <p:sldId id="416" r:id="rId31"/>
    <p:sldId id="417" r:id="rId32"/>
    <p:sldId id="418" r:id="rId33"/>
    <p:sldId id="420" r:id="rId34"/>
    <p:sldId id="419" r:id="rId35"/>
    <p:sldId id="421" r:id="rId36"/>
    <p:sldId id="422" r:id="rId37"/>
    <p:sldId id="423" r:id="rId38"/>
    <p:sldId id="424" r:id="rId39"/>
    <p:sldId id="425" r:id="rId40"/>
    <p:sldId id="426" r:id="rId41"/>
    <p:sldId id="427" r:id="rId42"/>
    <p:sldId id="428" r:id="rId43"/>
    <p:sldId id="429" r:id="rId44"/>
    <p:sldId id="430" r:id="rId45"/>
    <p:sldId id="431" r:id="rId46"/>
    <p:sldId id="432" r:id="rId47"/>
    <p:sldId id="433" r:id="rId48"/>
    <p:sldId id="434" r:id="rId49"/>
    <p:sldId id="435" r:id="rId50"/>
    <p:sldId id="436" r:id="rId51"/>
    <p:sldId id="437" r:id="rId52"/>
    <p:sldId id="438" r:id="rId53"/>
    <p:sldId id="439" r:id="rId5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46" autoAdjust="0"/>
  </p:normalViewPr>
  <p:slideViewPr>
    <p:cSldViewPr>
      <p:cViewPr varScale="1">
        <p:scale>
          <a:sx n="122" d="100"/>
          <a:sy n="122" d="100"/>
        </p:scale>
        <p:origin x="-123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2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oleObject" Target="../embeddings/oleObject19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oleObject" Target="../embeddings/oleObject21.bin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oleObject" Target="../embeddings/oleObject22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oleObject" Target="../embeddings/oleObject2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oleObject" Target="../embeddings/oleObject24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oleObject" Target="../embeddings/oleObject25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oleObject" Target="../embeddings/oleObject26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oleObject" Target="../embeddings/oleObject27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5" Type="http://schemas.openxmlformats.org/officeDocument/2006/relationships/oleObject" Target="../embeddings/oleObject29.bin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5" Type="http://schemas.openxmlformats.org/officeDocument/2006/relationships/oleObject" Target="../embeddings/oleObject31.bin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5" Type="http://schemas.openxmlformats.org/officeDocument/2006/relationships/oleObject" Target="../embeddings/oleObject33.bin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2.xml"/><Relationship Id="rId7" Type="http://schemas.openxmlformats.org/officeDocument/2006/relationships/image" Target="../media/image5.jpeg"/><Relationship Id="rId2" Type="http://schemas.openxmlformats.org/officeDocument/2006/relationships/tags" Target="../tags/tag1.xml"/><Relationship Id="rId1" Type="http://schemas.openxmlformats.org/officeDocument/2006/relationships/vmlDrawing" Target="../drawings/vmlDrawing30.v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4.xml"/><Relationship Id="rId10" Type="http://schemas.openxmlformats.org/officeDocument/2006/relationships/oleObject" Target="../embeddings/oleObject34.bin"/><Relationship Id="rId4" Type="http://schemas.openxmlformats.org/officeDocument/2006/relationships/tags" Target="../tags/tag3.xml"/><Relationship Id="rId9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oleObject" Target="../embeddings/oleObject35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oleObject" Target="../embeddings/oleObject36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oleObject" Target="../embeddings/oleObject37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oleObject" Target="../embeddings/oleObject38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4" Type="http://schemas.openxmlformats.org/officeDocument/2006/relationships/oleObject" Target="../embeddings/oleObject39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4" Type="http://schemas.openxmlformats.org/officeDocument/2006/relationships/oleObject" Target="../embeddings/oleObject40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4" Type="http://schemas.openxmlformats.org/officeDocument/2006/relationships/oleObject" Target="../embeddings/oleObject41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4" Type="http://schemas.openxmlformats.org/officeDocument/2006/relationships/oleObject" Target="../embeddings/oleObject42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4" Type="http://schemas.openxmlformats.org/officeDocument/2006/relationships/oleObject" Target="../embeddings/oleObject4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4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4" Type="http://schemas.openxmlformats.org/officeDocument/2006/relationships/oleObject" Target="../embeddings/oleObject44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4" Type="http://schemas.openxmlformats.org/officeDocument/2006/relationships/oleObject" Target="../embeddings/oleObject45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4" Type="http://schemas.openxmlformats.org/officeDocument/2006/relationships/oleObject" Target="../embeddings/oleObject46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oleObject" Target="../embeddings/oleObject47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4" Type="http://schemas.openxmlformats.org/officeDocument/2006/relationships/oleObject" Target="../embeddings/oleObject48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4" Type="http://schemas.openxmlformats.org/officeDocument/2006/relationships/oleObject" Target="../embeddings/oleObject49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4" Type="http://schemas.openxmlformats.org/officeDocument/2006/relationships/oleObject" Target="../embeddings/oleObject50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4" Type="http://schemas.openxmlformats.org/officeDocument/2006/relationships/oleObject" Target="../embeddings/oleObject51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4" Type="http://schemas.openxmlformats.org/officeDocument/2006/relationships/oleObject" Target="../embeddings/oleObject52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oleObject" Target="../embeddings/oleObject5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oleObject5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oleObject" Target="../embeddings/oleObject54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4" Type="http://schemas.openxmlformats.org/officeDocument/2006/relationships/oleObject" Target="../embeddings/oleObject55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oleObject" Target="../embeddings/oleObject56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oleObject" Target="../embeddings/oleObject57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Cyber-Physical Systems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Chapter 7: Timed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Comic Sans MS" pitchFamily="66" charset="0"/>
              <a:ea typeface="+mj-ea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p:oleObj spid="_x0000_s32770" name="Acrobat Document" r:id="rId4" imgW="4790808" imgH="6162472" progId="AcroExch.Document.7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Specification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87573" y="1598470"/>
            <a:ext cx="9056427" cy="39641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Consider a timed process with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Input event x, Output events y and z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Desired behavior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Whenever it receives input, it produces both its output events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Time delay between x? and y! is in the interval [2, 4]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Time delay between x? and z! is in the interval [3,5]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Input events received during this are ignored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Draw a timed state machine that captures this behavior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24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12195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 of Timed Process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timed process TP consists of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An asynchronous process P, where some of the state variables can be of type clock (ranging over non-negative real numbers)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 clock invariant CI which is a Boolean expression over the state variables of P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Define inputs, outputs, states, initial states, internal actions, input actions, output actions exactly the same as the asynchronous model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Timed actions: Given a state s and real-valued time </a:t>
            </a:r>
            <a:r>
              <a:rPr lang="en-US" sz="2000" dirty="0" smtClean="0">
                <a:latin typeface="Symbol" panose="05050102010706020507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&gt; 0,  s—</a:t>
            </a:r>
            <a:r>
              <a:rPr lang="en-US" sz="2000" dirty="0" smtClean="0">
                <a:latin typeface="Symbol" panose="05050102010706020507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 </a:t>
            </a:r>
            <a:r>
              <a:rPr lang="en-US" sz="2000" dirty="0" err="1" smtClean="0">
                <a:latin typeface="Comic Sans MS" pitchFamily="66" charset="0"/>
                <a:sym typeface="Wingdings" panose="05000000000000000000" pitchFamily="2" charset="2"/>
              </a:rPr>
              <a:t>s+</a:t>
            </a:r>
            <a:r>
              <a:rPr lang="en-US" sz="2000" dirty="0" err="1" smtClean="0">
                <a:latin typeface="Symbol" panose="05050102010706020507" pitchFamily="18" charset="2"/>
                <a:sym typeface="Wingdings" panose="05000000000000000000" pitchFamily="2" charset="2"/>
              </a:rPr>
              <a:t>d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is a transition of duration </a:t>
            </a:r>
            <a:r>
              <a:rPr lang="en-US" sz="2000" dirty="0" smtClean="0">
                <a:latin typeface="Symbol" panose="05050102010706020507" pitchFamily="18" charset="2"/>
                <a:sym typeface="Wingdings" panose="05000000000000000000" pitchFamily="2" charset="2"/>
              </a:rPr>
              <a:t>d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if the state </a:t>
            </a:r>
            <a:r>
              <a:rPr lang="en-US" sz="2000" dirty="0" err="1" smtClean="0">
                <a:latin typeface="Comic Sans MS" pitchFamily="66" charset="0"/>
                <a:sym typeface="Wingdings" panose="05000000000000000000" pitchFamily="2" charset="2"/>
              </a:rPr>
              <a:t>s+t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satisfies the expression CI for all values  of t in the interval [0, </a:t>
            </a:r>
            <a:r>
              <a:rPr lang="en-US" sz="2000" dirty="0" smtClean="0">
                <a:latin typeface="Symbol" panose="05050102010706020507" pitchFamily="18" charset="2"/>
                <a:sym typeface="Wingdings" panose="05000000000000000000" pitchFamily="2" charset="2"/>
              </a:rPr>
              <a:t>d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]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For a state s and time t, </a:t>
            </a:r>
            <a:r>
              <a:rPr lang="en-US" sz="2000" dirty="0" err="1" smtClean="0">
                <a:latin typeface="Comic Sans MS" pitchFamily="66" charset="0"/>
                <a:sym typeface="Wingdings" panose="05000000000000000000" pitchFamily="2" charset="2"/>
              </a:rPr>
              <a:t>s+t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is another state which assigns the value s(x)+t to every clock variable x, and s(y) to every variable y of a type other than clock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If clock-invariant is a convex constraint then it is sufficient to check that the end-states s and </a:t>
            </a:r>
            <a:r>
              <a:rPr lang="en-US" sz="2000" dirty="0" err="1" smtClean="0">
                <a:latin typeface="Comic Sans MS" pitchFamily="66" charset="0"/>
                <a:sym typeface="Wingdings" panose="05000000000000000000" pitchFamily="2" charset="2"/>
              </a:rPr>
              <a:t>s+</a:t>
            </a:r>
            <a:r>
              <a:rPr lang="en-US" sz="2000" dirty="0" err="1" smtClean="0">
                <a:latin typeface="Symbol" pitchFamily="18" charset="2"/>
                <a:sym typeface="Wingdings" panose="05000000000000000000" pitchFamily="2" charset="2"/>
              </a:rPr>
              <a:t>d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 satisfy CI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12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615789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Composition of Processes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1600200" cy="99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955275" y="2103756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133600" y="21336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12523" y="1616986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bool</a:t>
            </a:r>
            <a:r>
              <a:rPr lang="en-US" dirty="0" smtClean="0"/>
              <a:t> in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5031475" y="1722756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bool</a:t>
            </a:r>
            <a:r>
              <a:rPr lang="en-US" dirty="0" smtClean="0"/>
              <a:t> out1</a:t>
            </a:r>
            <a:endParaRPr lang="en-US" dirty="0"/>
          </a:p>
        </p:txBody>
      </p:sp>
      <p:sp>
        <p:nvSpPr>
          <p:cNvPr id="21" name="Content Placeholder 3"/>
          <p:cNvSpPr txBox="1">
            <a:spLocks/>
          </p:cNvSpPr>
          <p:nvPr/>
        </p:nvSpPr>
        <p:spPr>
          <a:xfrm>
            <a:off x="304800" y="4118100"/>
            <a:ext cx="8529851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to construct timed process corresponding to the composition of the two processes?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are the possible behaviors of the composite process?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352800" y="2895600"/>
            <a:ext cx="1600200" cy="99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955275" y="3399156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031475" y="3018156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bool</a:t>
            </a:r>
            <a:r>
              <a:rPr lang="en-US" dirty="0" smtClean="0"/>
              <a:t> out2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743200" y="3399156"/>
            <a:ext cx="609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743200" y="2092088"/>
            <a:ext cx="0" cy="12954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352800" y="1223475"/>
            <a:ext cx="13195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TimedBuf1</a:t>
            </a:r>
            <a:endParaRPr lang="en-US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3327779" y="3886200"/>
            <a:ext cx="13195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TimedBuf</a:t>
            </a:r>
            <a:r>
              <a:rPr lang="en-US" sz="2000" dirty="0"/>
              <a:t>2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22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661766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Composition of Timed Processes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068736" y="1855689"/>
            <a:ext cx="1468135" cy="513351"/>
            <a:chOff x="1236936" y="1817596"/>
            <a:chExt cx="1468135" cy="513351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2171671" y="2330947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1236936" y="1817596"/>
              <a:ext cx="14013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y1 :=0</a:t>
              </a:r>
              <a:endParaRPr lang="en-US" sz="20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556190" y="2555208"/>
            <a:ext cx="2330151" cy="409367"/>
            <a:chOff x="3023279" y="2385249"/>
            <a:chExt cx="2330151" cy="409367"/>
          </a:xfrm>
        </p:grpSpPr>
        <p:cxnSp>
          <p:nvCxnSpPr>
            <p:cNvPr id="77" name="Straight Arrow Connector 76"/>
            <p:cNvCxnSpPr/>
            <p:nvPr/>
          </p:nvCxnSpPr>
          <p:spPr>
            <a:xfrm flipV="1">
              <a:off x="3023279" y="2385249"/>
              <a:ext cx="2184243" cy="1851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3043182" y="2394506"/>
              <a:ext cx="23102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in ? </a:t>
              </a:r>
              <a:r>
                <a:rPr lang="en-US" sz="2000" dirty="0" smtClean="0">
                  <a:sym typeface="Wingdings" panose="05000000000000000000" pitchFamily="2" charset="2"/>
                </a:rPr>
                <a:t> x1 :=in; y1:=0</a:t>
              </a:r>
              <a:endParaRPr lang="en-US" sz="2000" dirty="0"/>
            </a:p>
          </p:txBody>
        </p:sp>
      </p:grpSp>
      <p:sp>
        <p:nvSpPr>
          <p:cNvPr id="31" name="Arc 30"/>
          <p:cNvSpPr/>
          <p:nvPr/>
        </p:nvSpPr>
        <p:spPr>
          <a:xfrm>
            <a:off x="6014148" y="1503405"/>
            <a:ext cx="488275" cy="812000"/>
          </a:xfrm>
          <a:prstGeom prst="arc">
            <a:avLst>
              <a:gd name="adj1" fmla="val 10800363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6502423" y="1303350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in?</a:t>
            </a:r>
            <a:endParaRPr lang="en-US" sz="20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5668295" y="1895848"/>
            <a:ext cx="1120820" cy="909354"/>
            <a:chOff x="5787612" y="2629702"/>
            <a:chExt cx="977468" cy="467589"/>
          </a:xfrm>
        </p:grpSpPr>
        <p:sp>
          <p:nvSpPr>
            <p:cNvPr id="40" name="Oval 39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787612" y="2663441"/>
              <a:ext cx="977468" cy="3639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Full</a:t>
              </a:r>
            </a:p>
            <a:p>
              <a:pPr algn="ctr"/>
              <a:r>
                <a:rPr lang="en-US" sz="2000" dirty="0" smtClean="0"/>
                <a:t>y1&lt;=UB1</a:t>
              </a:r>
              <a:endParaRPr lang="en-US" sz="20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536871" y="1909405"/>
            <a:ext cx="1044572" cy="909354"/>
            <a:chOff x="5791200" y="2629702"/>
            <a:chExt cx="910972" cy="467589"/>
          </a:xfrm>
        </p:grpSpPr>
        <p:sp>
          <p:nvSpPr>
            <p:cNvPr id="44" name="Oval 43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877772" y="2703999"/>
              <a:ext cx="741601" cy="205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Empty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372078" y="1561353"/>
            <a:ext cx="2642070" cy="545063"/>
            <a:chOff x="2908368" y="1858702"/>
            <a:chExt cx="2642070" cy="545063"/>
          </a:xfrm>
        </p:grpSpPr>
        <p:cxnSp>
          <p:nvCxnSpPr>
            <p:cNvPr id="47" name="Straight Arrow Connector 46"/>
            <p:cNvCxnSpPr/>
            <p:nvPr/>
          </p:nvCxnSpPr>
          <p:spPr>
            <a:xfrm flipV="1">
              <a:off x="3023279" y="2385249"/>
              <a:ext cx="2253444" cy="18516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2908368" y="1858702"/>
              <a:ext cx="26420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y1 &gt;= LB1  </a:t>
              </a:r>
              <a:r>
                <a:rPr lang="en-US" sz="2000" dirty="0" smtClean="0">
                  <a:sym typeface="Wingdings" panose="05000000000000000000" pitchFamily="2" charset="2"/>
                </a:rPr>
                <a:t> out1 := x1</a:t>
              </a:r>
              <a:endParaRPr lang="en-US" sz="2000" dirty="0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60012" y="1303350"/>
            <a:ext cx="13195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TimedBuf1</a:t>
            </a:r>
            <a:endParaRPr lang="en-US" sz="20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1113581" y="4101081"/>
            <a:ext cx="1468135" cy="513351"/>
            <a:chOff x="1236936" y="1817596"/>
            <a:chExt cx="1468135" cy="513351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2171671" y="2330947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236936" y="1817596"/>
              <a:ext cx="140134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y2 :=0</a:t>
              </a:r>
              <a:endParaRPr lang="en-US" sz="20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556190" y="4800600"/>
            <a:ext cx="2310248" cy="423928"/>
            <a:chOff x="2978434" y="2385249"/>
            <a:chExt cx="2310248" cy="423928"/>
          </a:xfrm>
        </p:grpSpPr>
        <p:cxnSp>
          <p:nvCxnSpPr>
            <p:cNvPr id="28" name="Straight Arrow Connector 27"/>
            <p:cNvCxnSpPr/>
            <p:nvPr/>
          </p:nvCxnSpPr>
          <p:spPr>
            <a:xfrm flipV="1">
              <a:off x="3023279" y="2385249"/>
              <a:ext cx="2184243" cy="1851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2978434" y="2409067"/>
              <a:ext cx="231024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in ? </a:t>
              </a:r>
              <a:r>
                <a:rPr lang="en-US" sz="2000" dirty="0" smtClean="0">
                  <a:sym typeface="Wingdings" panose="05000000000000000000" pitchFamily="2" charset="2"/>
                </a:rPr>
                <a:t> x2 :=in; y2:=0</a:t>
              </a:r>
              <a:endParaRPr lang="en-US" sz="2000" dirty="0"/>
            </a:p>
          </p:txBody>
        </p:sp>
      </p:grpSp>
      <p:sp>
        <p:nvSpPr>
          <p:cNvPr id="30" name="Arc 29"/>
          <p:cNvSpPr/>
          <p:nvPr/>
        </p:nvSpPr>
        <p:spPr>
          <a:xfrm>
            <a:off x="6058993" y="3748797"/>
            <a:ext cx="488275" cy="812000"/>
          </a:xfrm>
          <a:prstGeom prst="arc">
            <a:avLst>
              <a:gd name="adj1" fmla="val 10800363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547268" y="3548742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in?</a:t>
            </a:r>
            <a:endParaRPr lang="en-US" sz="2000" dirty="0"/>
          </a:p>
        </p:txBody>
      </p:sp>
      <p:grpSp>
        <p:nvGrpSpPr>
          <p:cNvPr id="34" name="Group 33"/>
          <p:cNvGrpSpPr/>
          <p:nvPr/>
        </p:nvGrpSpPr>
        <p:grpSpPr>
          <a:xfrm>
            <a:off x="5713139" y="4141240"/>
            <a:ext cx="1120821" cy="909354"/>
            <a:chOff x="5787612" y="2629702"/>
            <a:chExt cx="977469" cy="467589"/>
          </a:xfrm>
        </p:grpSpPr>
        <p:sp>
          <p:nvSpPr>
            <p:cNvPr id="35" name="Oval 34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787612" y="2663441"/>
              <a:ext cx="977469" cy="3639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Full</a:t>
              </a:r>
            </a:p>
            <a:p>
              <a:pPr algn="ctr"/>
              <a:r>
                <a:rPr lang="en-US" sz="2000" dirty="0" smtClean="0"/>
                <a:t>y2&lt;=UB2</a:t>
              </a:r>
              <a:endParaRPr lang="en-US" sz="20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581716" y="4154797"/>
            <a:ext cx="1044572" cy="909354"/>
            <a:chOff x="5791200" y="2629702"/>
            <a:chExt cx="910972" cy="467589"/>
          </a:xfrm>
        </p:grpSpPr>
        <p:sp>
          <p:nvSpPr>
            <p:cNvPr id="39" name="Oval 38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77772" y="2703999"/>
              <a:ext cx="741601" cy="205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Empty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3416923" y="3806745"/>
            <a:ext cx="2642070" cy="545063"/>
            <a:chOff x="2908368" y="1858702"/>
            <a:chExt cx="2642070" cy="545063"/>
          </a:xfrm>
        </p:grpSpPr>
        <p:cxnSp>
          <p:nvCxnSpPr>
            <p:cNvPr id="50" name="Straight Arrow Connector 49"/>
            <p:cNvCxnSpPr/>
            <p:nvPr/>
          </p:nvCxnSpPr>
          <p:spPr>
            <a:xfrm flipV="1">
              <a:off x="3023279" y="2385249"/>
              <a:ext cx="2253444" cy="18516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2908368" y="1858702"/>
              <a:ext cx="26420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&gt;= LB2  </a:t>
              </a:r>
              <a:r>
                <a:rPr lang="en-US" sz="2000" dirty="0" smtClean="0">
                  <a:sym typeface="Wingdings" panose="05000000000000000000" pitchFamily="2" charset="2"/>
                </a:rPr>
                <a:t> out2 := x2</a:t>
              </a:r>
              <a:endParaRPr lang="en-US" sz="2000" dirty="0"/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404857" y="3548742"/>
            <a:ext cx="13195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TimedBuf</a:t>
            </a:r>
            <a:r>
              <a:rPr lang="en-US" sz="2000" dirty="0"/>
              <a:t>2</a:t>
            </a:r>
          </a:p>
        </p:txBody>
      </p:sp>
      <p:sp>
        <p:nvSpPr>
          <p:cNvPr id="53" name="Content Placeholder 3"/>
          <p:cNvSpPr txBox="1">
            <a:spLocks/>
          </p:cNvSpPr>
          <p:nvPr/>
        </p:nvSpPr>
        <p:spPr>
          <a:xfrm>
            <a:off x="348785" y="5238721"/>
            <a:ext cx="8529851" cy="7966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Construct the composite process with four modes</a:t>
            </a:r>
          </a:p>
        </p:txBody>
      </p:sp>
      <p:grpSp>
        <p:nvGrpSpPr>
          <p:cNvPr id="58" name="Group 5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331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21780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Composition of Processes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1600200" cy="99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955275" y="2103756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133600" y="21336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12523" y="1616986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bool</a:t>
            </a:r>
            <a:r>
              <a:rPr lang="en-US" dirty="0" smtClean="0"/>
              <a:t> in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5031475" y="1722756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bool</a:t>
            </a:r>
            <a:r>
              <a:rPr lang="en-US" dirty="0" smtClean="0"/>
              <a:t> out1</a:t>
            </a:r>
            <a:endParaRPr lang="en-US" dirty="0"/>
          </a:p>
        </p:txBody>
      </p:sp>
      <p:sp>
        <p:nvSpPr>
          <p:cNvPr id="21" name="Content Placeholder 3"/>
          <p:cNvSpPr txBox="1">
            <a:spLocks/>
          </p:cNvSpPr>
          <p:nvPr/>
        </p:nvSpPr>
        <p:spPr>
          <a:xfrm>
            <a:off x="0" y="4118100"/>
            <a:ext cx="91440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UB1 &lt; LB2 then out1 guaranteed to occur before out2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Implicit coordination based on bounds on delays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Is it possible to observe 2 out1 events without intervening out2 event?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Depends on relative magnitudes of bounds (need timing analysis!)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352800" y="2895600"/>
            <a:ext cx="1600200" cy="99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955275" y="3399156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031475" y="3018156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bool</a:t>
            </a:r>
            <a:r>
              <a:rPr lang="en-US" dirty="0" smtClean="0"/>
              <a:t> out2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743200" y="3399156"/>
            <a:ext cx="609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743200" y="2092088"/>
            <a:ext cx="0" cy="12954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352800" y="1223475"/>
            <a:ext cx="13195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TimedBuf1</a:t>
            </a:r>
            <a:endParaRPr lang="en-US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3327779" y="3886200"/>
            <a:ext cx="13195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TimedBuf</a:t>
            </a:r>
            <a:r>
              <a:rPr lang="en-US" sz="2000" dirty="0"/>
              <a:t>2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433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661766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 of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timed processes TP1 = (P1, CI1) and TP2 = (P2, CI2)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is the parallel composition TP1 | TP2 defined?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Exactly when the asynchronous parallel composition P1 | P2 is defined (that is, when the outputs of the two are disjoint)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TP1 | TP2 = (P1 | P2, CI1 &amp; CI2)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Asynchronous composition of P1 and P2 defines the internal, input and output actions of the composite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Conjunction of the clock-invariants defines the clock-invariant of the composite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Consequence: The composite process can allow a timed action of duration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exactly when both TP1 and TP2 are willing to wait for time </a:t>
            </a:r>
            <a:r>
              <a:rPr lang="en-US" sz="2000" dirty="0" smtClean="0">
                <a:latin typeface="Symbol" pitchFamily="18" charset="2"/>
              </a:rPr>
              <a:t>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Timed model is sometimes called the “semi-synchronous” model (mix of asynchronous and synchronous)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53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615789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Block Diagrams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3429000"/>
            <a:ext cx="8915400" cy="2895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Components can be timed processes now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Operations of Instantiation (input/output variable renaming), parallel composition, and Hiding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 step of the system is either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An internal step of one of components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A communication (input/output) step involving relevant sender and receivers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A timed step involving </a:t>
            </a:r>
            <a:r>
              <a:rPr lang="en-US" sz="2000" i="1" dirty="0" smtClean="0">
                <a:latin typeface="Comic Sans MS" pitchFamily="66" charset="0"/>
              </a:rPr>
              <a:t>all</a:t>
            </a:r>
            <a:r>
              <a:rPr lang="en-US" sz="2000" dirty="0" smtClean="0">
                <a:latin typeface="Comic Sans MS" pitchFamily="66" charset="0"/>
              </a:rPr>
              <a:t> the components</a:t>
            </a:r>
          </a:p>
        </p:txBody>
      </p:sp>
      <p:sp>
        <p:nvSpPr>
          <p:cNvPr id="8" name="Rectangle 7"/>
          <p:cNvSpPr/>
          <p:nvPr/>
        </p:nvSpPr>
        <p:spPr>
          <a:xfrm>
            <a:off x="3162300" y="1790700"/>
            <a:ext cx="1219200" cy="68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991100" y="1562100"/>
            <a:ext cx="12192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991100" y="2400300"/>
            <a:ext cx="12192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8" idx="3"/>
            <a:endCxn id="9" idx="1"/>
          </p:cNvCxnSpPr>
          <p:nvPr/>
        </p:nvCxnSpPr>
        <p:spPr>
          <a:xfrm flipV="1">
            <a:off x="4381500" y="1828800"/>
            <a:ext cx="609600" cy="304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210300" y="17145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210300" y="19431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210300" y="26289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10" idx="1"/>
          </p:cNvCxnSpPr>
          <p:nvPr/>
        </p:nvCxnSpPr>
        <p:spPr>
          <a:xfrm>
            <a:off x="4381500" y="2400300"/>
            <a:ext cx="6096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247900" y="20193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247900" y="22479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857500" y="2781300"/>
            <a:ext cx="2133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857500" y="2247900"/>
            <a:ext cx="0" cy="5334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2552700" y="1257300"/>
            <a:ext cx="4038600" cy="1905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4343400" y="1981200"/>
            <a:ext cx="685800" cy="30480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6387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Timed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Timed model is sometimes called the “</a:t>
            </a:r>
            <a:r>
              <a:rPr lang="en-US" sz="2000" dirty="0" err="1" smtClean="0">
                <a:latin typeface="Comic Sans MS" pitchFamily="66" charset="0"/>
              </a:rPr>
              <a:t>semisynchronous</a:t>
            </a:r>
            <a:r>
              <a:rPr lang="en-US" sz="2000" dirty="0" smtClean="0">
                <a:latin typeface="Comic Sans MS" pitchFamily="66" charset="0"/>
              </a:rPr>
              <a:t>” model (mix of asynchronous and synchronous)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Definitions/concepts below carry over in a natural way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Executions of a timed process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Transition system associated with a timed process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Safety/</a:t>
            </a:r>
            <a:r>
              <a:rPr lang="en-US" sz="2000" dirty="0" err="1" smtClean="0">
                <a:latin typeface="Comic Sans MS" pitchFamily="66" charset="0"/>
              </a:rPr>
              <a:t>liveness</a:t>
            </a:r>
            <a:r>
              <a:rPr lang="en-US" sz="2000" dirty="0" smtClean="0">
                <a:latin typeface="Comic Sans MS" pitchFamily="66" charset="0"/>
              </a:rPr>
              <a:t> requirements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Distributed coordination problems: how can we exploit the knowledge of timing delays to design protocols?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741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615789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 fontScale="90000"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Recap: Shared Memory Asynchronous Processes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9806" y="3505200"/>
            <a:ext cx="8991600" cy="26368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Processes P1 and P2 communicate by reading/writing shared variables</a:t>
            </a: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shared variable can be modeled as an asynchronous process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State of each such process is the value of corresponding variable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 implementation, shared memory can be a separate subsystem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Read and write channel between each process and each shared variable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 write x, P1 synchronizes with x on “P1 writes x” channel</a:t>
            </a:r>
            <a:endParaRPr lang="en-US" sz="2000" dirty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 read y, P2 synchronizes with y on “P2 reads y” channel</a:t>
            </a:r>
          </a:p>
        </p:txBody>
      </p:sp>
      <p:grpSp>
        <p:nvGrpSpPr>
          <p:cNvPr id="3" name="Group 10"/>
          <p:cNvGrpSpPr/>
          <p:nvPr/>
        </p:nvGrpSpPr>
        <p:grpSpPr>
          <a:xfrm>
            <a:off x="2313962" y="997584"/>
            <a:ext cx="1468076" cy="412668"/>
            <a:chOff x="1579924" y="1240353"/>
            <a:chExt cx="1468076" cy="412668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1579924" y="1240353"/>
              <a:ext cx="1318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P1 writes x</a:t>
              </a:r>
              <a:endParaRPr lang="en-US" sz="2000" dirty="0"/>
            </a:p>
          </p:txBody>
        </p:sp>
      </p:grpSp>
      <p:grpSp>
        <p:nvGrpSpPr>
          <p:cNvPr id="4" name="Group 8"/>
          <p:cNvGrpSpPr/>
          <p:nvPr/>
        </p:nvGrpSpPr>
        <p:grpSpPr>
          <a:xfrm>
            <a:off x="1357872" y="1164654"/>
            <a:ext cx="970325" cy="2001940"/>
            <a:chOff x="609599" y="1065510"/>
            <a:chExt cx="970325" cy="2001940"/>
          </a:xfrm>
        </p:grpSpPr>
        <p:sp>
          <p:nvSpPr>
            <p:cNvPr id="39" name="Rectangle 38"/>
            <p:cNvSpPr/>
            <p:nvPr/>
          </p:nvSpPr>
          <p:spPr>
            <a:xfrm>
              <a:off x="609599" y="1065510"/>
              <a:ext cx="970325" cy="20019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23372" y="1776790"/>
              <a:ext cx="542778" cy="5793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P</a:t>
              </a:r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796273" y="1164654"/>
            <a:ext cx="800100" cy="891307"/>
            <a:chOff x="3048000" y="1065510"/>
            <a:chExt cx="800100" cy="891307"/>
          </a:xfrm>
        </p:grpSpPr>
        <p:sp>
          <p:nvSpPr>
            <p:cNvPr id="29" name="Rectangle 28"/>
            <p:cNvSpPr/>
            <p:nvPr/>
          </p:nvSpPr>
          <p:spPr>
            <a:xfrm>
              <a:off x="3048000" y="1065510"/>
              <a:ext cx="800100" cy="8913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269486" y="1311108"/>
              <a:ext cx="357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x</a:t>
              </a:r>
            </a:p>
          </p:txBody>
        </p:sp>
      </p:grpSp>
      <p:grpSp>
        <p:nvGrpSpPr>
          <p:cNvPr id="6" name="Group 30"/>
          <p:cNvGrpSpPr/>
          <p:nvPr/>
        </p:nvGrpSpPr>
        <p:grpSpPr>
          <a:xfrm>
            <a:off x="3796273" y="2287589"/>
            <a:ext cx="800100" cy="891307"/>
            <a:chOff x="3048000" y="1065510"/>
            <a:chExt cx="800100" cy="891307"/>
          </a:xfrm>
        </p:grpSpPr>
        <p:sp>
          <p:nvSpPr>
            <p:cNvPr id="32" name="Rectangle 31"/>
            <p:cNvSpPr/>
            <p:nvPr/>
          </p:nvSpPr>
          <p:spPr>
            <a:xfrm>
              <a:off x="3048000" y="1065510"/>
              <a:ext cx="800100" cy="89130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269486" y="1311108"/>
              <a:ext cx="35712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y</a:t>
              </a:r>
              <a:endParaRPr lang="en-US" sz="2000" dirty="0"/>
            </a:p>
          </p:txBody>
        </p:sp>
      </p:grpSp>
      <p:grpSp>
        <p:nvGrpSpPr>
          <p:cNvPr id="7" name="Group 33"/>
          <p:cNvGrpSpPr/>
          <p:nvPr/>
        </p:nvGrpSpPr>
        <p:grpSpPr>
          <a:xfrm>
            <a:off x="6082273" y="1202185"/>
            <a:ext cx="970325" cy="2001940"/>
            <a:chOff x="609599" y="1065510"/>
            <a:chExt cx="970325" cy="2001940"/>
          </a:xfrm>
        </p:grpSpPr>
        <p:sp>
          <p:nvSpPr>
            <p:cNvPr id="35" name="Rectangle 34"/>
            <p:cNvSpPr/>
            <p:nvPr/>
          </p:nvSpPr>
          <p:spPr>
            <a:xfrm>
              <a:off x="609599" y="1065510"/>
              <a:ext cx="970325" cy="200194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823372" y="1776790"/>
              <a:ext cx="4475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</a:t>
              </a:r>
              <a:r>
                <a:rPr lang="en-US" sz="2000" dirty="0"/>
                <a:t>2</a:t>
              </a:r>
            </a:p>
          </p:txBody>
        </p:sp>
      </p:grpSp>
      <p:grpSp>
        <p:nvGrpSpPr>
          <p:cNvPr id="8" name="Group 40"/>
          <p:cNvGrpSpPr/>
          <p:nvPr/>
        </p:nvGrpSpPr>
        <p:grpSpPr>
          <a:xfrm>
            <a:off x="2328197" y="2126488"/>
            <a:ext cx="1468076" cy="412668"/>
            <a:chOff x="1579924" y="1240353"/>
            <a:chExt cx="1468076" cy="41266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1579924" y="1240353"/>
              <a:ext cx="13232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P1 writes y</a:t>
              </a:r>
              <a:endParaRPr lang="en-US" sz="2000" dirty="0"/>
            </a:p>
          </p:txBody>
        </p:sp>
      </p:grpSp>
      <p:grpSp>
        <p:nvGrpSpPr>
          <p:cNvPr id="9" name="Group 49"/>
          <p:cNvGrpSpPr/>
          <p:nvPr/>
        </p:nvGrpSpPr>
        <p:grpSpPr>
          <a:xfrm>
            <a:off x="4630865" y="2576266"/>
            <a:ext cx="1468076" cy="412668"/>
            <a:chOff x="1579924" y="1240353"/>
            <a:chExt cx="1468076" cy="412668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1579924" y="1240353"/>
              <a:ext cx="12520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 reads </a:t>
              </a:r>
              <a:r>
                <a:rPr lang="en-US" sz="2000" dirty="0"/>
                <a:t>y</a:t>
              </a:r>
            </a:p>
          </p:txBody>
        </p:sp>
      </p:grpSp>
      <p:grpSp>
        <p:nvGrpSpPr>
          <p:cNvPr id="10" name="Group 11"/>
          <p:cNvGrpSpPr/>
          <p:nvPr/>
        </p:nvGrpSpPr>
        <p:grpSpPr>
          <a:xfrm>
            <a:off x="4596373" y="2098448"/>
            <a:ext cx="1468076" cy="412668"/>
            <a:chOff x="3916645" y="1964391"/>
            <a:chExt cx="1468076" cy="412668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3916645" y="1964391"/>
              <a:ext cx="13232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 writes y</a:t>
              </a:r>
              <a:endParaRPr lang="en-US" sz="2000" dirty="0"/>
            </a:p>
          </p:txBody>
        </p:sp>
      </p:grpSp>
      <p:grpSp>
        <p:nvGrpSpPr>
          <p:cNvPr id="11" name="Group 57"/>
          <p:cNvGrpSpPr/>
          <p:nvPr/>
        </p:nvGrpSpPr>
        <p:grpSpPr>
          <a:xfrm>
            <a:off x="4596373" y="1509396"/>
            <a:ext cx="1468076" cy="412668"/>
            <a:chOff x="1579924" y="1240353"/>
            <a:chExt cx="1468076" cy="412668"/>
          </a:xfrm>
        </p:grpSpPr>
        <p:cxnSp>
          <p:nvCxnSpPr>
            <p:cNvPr id="59" name="Straight Arrow Connector 58"/>
            <p:cNvCxnSpPr/>
            <p:nvPr/>
          </p:nvCxnSpPr>
          <p:spPr>
            <a:xfrm>
              <a:off x="1579924" y="1653021"/>
              <a:ext cx="146807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1579924" y="1240353"/>
              <a:ext cx="12472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 reads x</a:t>
              </a:r>
              <a:endParaRPr lang="en-US" sz="2000" dirty="0"/>
            </a:p>
          </p:txBody>
        </p:sp>
      </p:grpSp>
      <p:grpSp>
        <p:nvGrpSpPr>
          <p:cNvPr id="12" name="Group 60"/>
          <p:cNvGrpSpPr/>
          <p:nvPr/>
        </p:nvGrpSpPr>
        <p:grpSpPr>
          <a:xfrm>
            <a:off x="4630865" y="985026"/>
            <a:ext cx="1468076" cy="412668"/>
            <a:chOff x="3916645" y="1964391"/>
            <a:chExt cx="1468076" cy="412668"/>
          </a:xfrm>
        </p:grpSpPr>
        <p:cxnSp>
          <p:nvCxnSpPr>
            <p:cNvPr id="62" name="Straight Arrow Connector 61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3916645" y="1964391"/>
              <a:ext cx="1318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 writes x</a:t>
              </a:r>
              <a:endParaRPr lang="en-US" sz="2000" dirty="0"/>
            </a:p>
          </p:txBody>
        </p:sp>
      </p:grpSp>
      <p:grpSp>
        <p:nvGrpSpPr>
          <p:cNvPr id="13" name="Group 63"/>
          <p:cNvGrpSpPr/>
          <p:nvPr/>
        </p:nvGrpSpPr>
        <p:grpSpPr>
          <a:xfrm>
            <a:off x="2319128" y="2628603"/>
            <a:ext cx="1468076" cy="412668"/>
            <a:chOff x="3916645" y="1964391"/>
            <a:chExt cx="1468076" cy="412668"/>
          </a:xfrm>
        </p:grpSpPr>
        <p:cxnSp>
          <p:nvCxnSpPr>
            <p:cNvPr id="65" name="Straight Arrow Connector 64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3916645" y="1964391"/>
              <a:ext cx="12520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P1 reads y</a:t>
              </a:r>
              <a:endParaRPr lang="en-US" sz="2000" dirty="0"/>
            </a:p>
          </p:txBody>
        </p:sp>
      </p:grpSp>
      <p:grpSp>
        <p:nvGrpSpPr>
          <p:cNvPr id="14" name="Group 66"/>
          <p:cNvGrpSpPr/>
          <p:nvPr/>
        </p:nvGrpSpPr>
        <p:grpSpPr>
          <a:xfrm>
            <a:off x="2319128" y="1509396"/>
            <a:ext cx="1468076" cy="412668"/>
            <a:chOff x="3916645" y="1964391"/>
            <a:chExt cx="1468076" cy="412668"/>
          </a:xfrm>
        </p:grpSpPr>
        <p:cxnSp>
          <p:nvCxnSpPr>
            <p:cNvPr id="68" name="Straight Arrow Connector 67"/>
            <p:cNvCxnSpPr/>
            <p:nvPr/>
          </p:nvCxnSpPr>
          <p:spPr>
            <a:xfrm>
              <a:off x="3916645" y="2377059"/>
              <a:ext cx="1468076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3916645" y="1964391"/>
              <a:ext cx="12472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P1 reads x</a:t>
              </a:r>
              <a:endParaRPr lang="en-US" sz="20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37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81199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 fontScale="90000"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Shared Memory Programs with Atomic Registers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</a:t>
            </a:r>
            <a:r>
              <a:rPr lang="en-US" sz="2000" dirty="0" err="1" smtClean="0"/>
              <a:t>nat</a:t>
            </a:r>
            <a:r>
              <a:rPr lang="en-US" sz="2000" dirty="0" smtClean="0"/>
              <a:t> x := 0</a:t>
            </a:r>
            <a:endParaRPr lang="en-US" sz="2000" dirty="0"/>
          </a:p>
        </p:txBody>
      </p:sp>
      <p:grpSp>
        <p:nvGrpSpPr>
          <p:cNvPr id="4" name="Group 9"/>
          <p:cNvGrpSpPr/>
          <p:nvPr/>
        </p:nvGrpSpPr>
        <p:grpSpPr>
          <a:xfrm>
            <a:off x="685800" y="1634772"/>
            <a:ext cx="1714257" cy="3046526"/>
            <a:chOff x="1563767" y="1617596"/>
            <a:chExt cx="1714257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563767" y="2116424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y1:=0</a:t>
              </a:r>
              <a:endParaRPr lang="en-US" sz="2000" dirty="0"/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855535" y="2880061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y1 := x</a:t>
              </a:r>
              <a:endParaRPr lang="en-US" sz="2000" dirty="0"/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563767" y="3792824"/>
              <a:ext cx="11689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:= y1 +1</a:t>
              </a:r>
              <a:endParaRPr lang="en-US" sz="2000" dirty="0"/>
            </a:p>
          </p:txBody>
        </p:sp>
      </p:grpSp>
      <p:grpSp>
        <p:nvGrpSpPr>
          <p:cNvPr id="5" name="Group 71"/>
          <p:cNvGrpSpPr/>
          <p:nvPr/>
        </p:nvGrpSpPr>
        <p:grpSpPr>
          <a:xfrm>
            <a:off x="2819400" y="1634772"/>
            <a:ext cx="1703734" cy="3046526"/>
            <a:chOff x="1574290" y="1617596"/>
            <a:chExt cx="1703734" cy="3046526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2713985" y="2128899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>
            <a:xfrm>
              <a:off x="2599685" y="258227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980168" y="1617596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574290" y="2116424"/>
              <a:ext cx="11569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y2:=0</a:t>
              </a:r>
              <a:endParaRPr lang="en-US" sz="2000" dirty="0"/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 flipH="1">
              <a:off x="2710431" y="28108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2599685" y="35052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855535" y="2880061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x</a:t>
              </a:r>
              <a:endParaRPr lang="en-US" sz="2000" dirty="0"/>
            </a:p>
          </p:txBody>
        </p:sp>
        <p:cxnSp>
          <p:nvCxnSpPr>
            <p:cNvPr id="80" name="Straight Arrow Connector 79"/>
            <p:cNvCxnSpPr/>
            <p:nvPr/>
          </p:nvCxnSpPr>
          <p:spPr>
            <a:xfrm flipH="1">
              <a:off x="2710431" y="3741193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599685" y="4435522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574290" y="3792824"/>
              <a:ext cx="11689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 := y2 +1</a:t>
              </a:r>
              <a:endParaRPr lang="en-US" sz="2000" dirty="0"/>
            </a:p>
          </p:txBody>
        </p:sp>
      </p:grpSp>
      <p:sp>
        <p:nvSpPr>
          <p:cNvPr id="83" name="Content Placeholder 3"/>
          <p:cNvSpPr txBox="1">
            <a:spLocks/>
          </p:cNvSpPr>
          <p:nvPr/>
        </p:nvSpPr>
        <p:spPr>
          <a:xfrm>
            <a:off x="4724400" y="1102037"/>
            <a:ext cx="4419600" cy="41557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Declaration of shared variables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+ Code for each process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Key restriction: Each statement of a process either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   changes local variables,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   reads a single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, or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   writes a single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Execution model: execute one step of one of the processes</a:t>
            </a: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76200" y="5257800"/>
            <a:ext cx="8991600" cy="8603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if we knew lower and upper bounds on how long a read or a write takes? Can we solve coordination problems better?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481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Models of Reactive Computation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ynchronous model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</a:t>
            </a:r>
            <a:r>
              <a:rPr lang="en-US" sz="2000" dirty="0" smtClean="0">
                <a:latin typeface="Comic Sans MS" pitchFamily="66" charset="0"/>
              </a:rPr>
              <a:t>omponents execute in a sequence of discrete rounds in lock-step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Computation within a round: Execute all tasks in an order consistent with precedence constraints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Asynchronous model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Speeds at which different components execute are independent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Computation within a step: Execute a single task that is enabled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Continuous-time model for dynamical system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Synchronous, but now time evolves continuously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Execution of system: Solution to differential equations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Timed model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Like asynchronous for communication of information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rely on global time for coordination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05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458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Execution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90600" y="1295400"/>
            <a:ext cx="22860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990600" y="1600200"/>
            <a:ext cx="228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295400" y="1295400"/>
            <a:ext cx="1453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nat</a:t>
            </a:r>
            <a:r>
              <a:rPr lang="en-US" dirty="0" smtClean="0"/>
              <a:t> x:=0; y:=0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295400" y="1676400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x</a:t>
            </a:r>
            <a:r>
              <a:rPr lang="en-US" dirty="0" smtClean="0"/>
              <a:t>:  x := x+1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295400" y="2057400"/>
            <a:ext cx="122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y</a:t>
            </a:r>
            <a:r>
              <a:rPr lang="en-US" dirty="0" smtClean="0"/>
              <a:t>:  y :=y+1</a:t>
            </a:r>
            <a:endParaRPr lang="en-US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590800"/>
            <a:ext cx="9144000" cy="3657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Tasks A</a:t>
            </a:r>
            <a:r>
              <a:rPr lang="en-US" sz="20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 and A</a:t>
            </a:r>
            <a:r>
              <a:rPr lang="en-US" sz="20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execute in an arbitrary order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 every possible choice of numbers m, n, the state (x=m, y=n) is reachable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Recall: Fairness assumptions can be used to rule out infinite executions where one of the tasks is ignored forever (but this does not affect the set of reachable states)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if we know how long do each of these increments take?</a:t>
            </a:r>
          </a:p>
        </p:txBody>
      </p:sp>
      <p:graphicFrame>
        <p:nvGraphicFramePr>
          <p:cNvPr id="71" name="Object 70"/>
          <p:cNvGraphicFramePr>
            <a:graphicFrameLocks noChangeAspect="1"/>
          </p:cNvGraphicFramePr>
          <p:nvPr/>
        </p:nvGraphicFramePr>
        <p:xfrm>
          <a:off x="6248400" y="1066800"/>
          <a:ext cx="2372155" cy="1889201"/>
        </p:xfrm>
        <a:graphic>
          <a:graphicData uri="http://schemas.openxmlformats.org/presentationml/2006/ole">
            <p:oleObj spid="_x0000_s35842" name="Acrobat Document" r:id="rId3" imgW="1590543" imgH="1266757" progId="AcroExch.Document.7">
              <p:embed/>
            </p:oleObj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5844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45622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Timed Increments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80749" y="3122471"/>
            <a:ext cx="9063251" cy="3048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A</a:t>
            </a:r>
            <a:r>
              <a:rPr lang="en-US" sz="20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 increments x, and this takes between 1 to 2 time units</a:t>
            </a:r>
          </a:p>
          <a:p>
            <a:pPr marL="457200" indent="-457200">
              <a:lnSpc>
                <a:spcPct val="150000"/>
              </a:lnSpc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A</a:t>
            </a:r>
            <a:r>
              <a:rPr lang="en-US" sz="20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increments y, and this also takes between 1 to 2 time units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Two tasks execute in parallel, asynchronously, but timing introduces loose coordination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Which states are reachable? What is the co-relationship between m and n so that the state (x=m, y=n) is reachable?</a:t>
            </a:r>
          </a:p>
        </p:txBody>
      </p:sp>
      <p:grpSp>
        <p:nvGrpSpPr>
          <p:cNvPr id="3" name="Group 23"/>
          <p:cNvGrpSpPr/>
          <p:nvPr/>
        </p:nvGrpSpPr>
        <p:grpSpPr>
          <a:xfrm>
            <a:off x="1066800" y="1219200"/>
            <a:ext cx="3748316" cy="1599559"/>
            <a:chOff x="1066800" y="1219200"/>
            <a:chExt cx="3748316" cy="1599559"/>
          </a:xfrm>
        </p:grpSpPr>
        <p:grpSp>
          <p:nvGrpSpPr>
            <p:cNvPr id="4" name="Group 4"/>
            <p:cNvGrpSpPr/>
            <p:nvPr/>
          </p:nvGrpSpPr>
          <p:grpSpPr>
            <a:xfrm>
              <a:off x="1066800" y="1676400"/>
              <a:ext cx="1470071" cy="768840"/>
              <a:chOff x="1235000" y="1562107"/>
              <a:chExt cx="1470071" cy="768840"/>
            </a:xfrm>
          </p:grpSpPr>
          <p:cxnSp>
            <p:nvCxnSpPr>
              <p:cNvPr id="73" name="Straight Arrow Connector 72"/>
              <p:cNvCxnSpPr/>
              <p:nvPr/>
            </p:nvCxnSpPr>
            <p:spPr>
              <a:xfrm>
                <a:off x="2171671" y="2330947"/>
                <a:ext cx="533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/>
              <p:cNvSpPr txBox="1"/>
              <p:nvPr/>
            </p:nvSpPr>
            <p:spPr>
              <a:xfrm>
                <a:off x="1235000" y="1562107"/>
                <a:ext cx="129073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c</a:t>
                </a:r>
                <a:r>
                  <a:rPr lang="en-US" sz="2000" dirty="0" smtClean="0"/>
                  <a:t>lock u :=0</a:t>
                </a:r>
              </a:p>
              <a:p>
                <a:r>
                  <a:rPr lang="en-US" sz="2000" dirty="0" err="1" smtClean="0"/>
                  <a:t>nat</a:t>
                </a:r>
                <a:r>
                  <a:rPr lang="en-US" sz="2000" dirty="0" smtClean="0"/>
                  <a:t> x :=0</a:t>
                </a:r>
                <a:endParaRPr lang="en-US" sz="2000" dirty="0"/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2362200" y="1219200"/>
              <a:ext cx="24529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 &gt;= 1 </a:t>
              </a:r>
              <a:r>
                <a:rPr lang="en-US" sz="2000" dirty="0" smtClean="0">
                  <a:sym typeface="Wingdings" panose="05000000000000000000" pitchFamily="2" charset="2"/>
                </a:rPr>
                <a:t> x:=x+1; u:=0</a:t>
              </a:r>
              <a:endParaRPr lang="en-US" sz="2000" dirty="0"/>
            </a:p>
          </p:txBody>
        </p:sp>
        <p:grpSp>
          <p:nvGrpSpPr>
            <p:cNvPr id="5" name="Group 42"/>
            <p:cNvGrpSpPr/>
            <p:nvPr/>
          </p:nvGrpSpPr>
          <p:grpSpPr>
            <a:xfrm>
              <a:off x="2536874" y="2057400"/>
              <a:ext cx="892129" cy="761359"/>
              <a:chOff x="5791200" y="2705800"/>
              <a:chExt cx="778026" cy="391490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5791200" y="2705800"/>
                <a:ext cx="778026" cy="39149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5851009" y="2784165"/>
                <a:ext cx="716046" cy="205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u &lt;= 2</a:t>
                </a:r>
              </a:p>
            </p:txBody>
          </p:sp>
        </p:grpSp>
        <p:sp>
          <p:nvSpPr>
            <p:cNvPr id="23" name="Arc 22"/>
            <p:cNvSpPr/>
            <p:nvPr/>
          </p:nvSpPr>
          <p:spPr>
            <a:xfrm>
              <a:off x="2743200" y="1676400"/>
              <a:ext cx="488275" cy="812000"/>
            </a:xfrm>
            <a:prstGeom prst="arc">
              <a:avLst>
                <a:gd name="adj1" fmla="val 10800363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24"/>
          <p:cNvGrpSpPr/>
          <p:nvPr/>
        </p:nvGrpSpPr>
        <p:grpSpPr>
          <a:xfrm>
            <a:off x="4876800" y="1143000"/>
            <a:ext cx="3719462" cy="1599559"/>
            <a:chOff x="1066800" y="1219200"/>
            <a:chExt cx="3719462" cy="1599559"/>
          </a:xfrm>
        </p:grpSpPr>
        <p:grpSp>
          <p:nvGrpSpPr>
            <p:cNvPr id="7" name="Group 4"/>
            <p:cNvGrpSpPr/>
            <p:nvPr/>
          </p:nvGrpSpPr>
          <p:grpSpPr>
            <a:xfrm>
              <a:off x="1066800" y="1676400"/>
              <a:ext cx="1470071" cy="768840"/>
              <a:chOff x="1235000" y="1562107"/>
              <a:chExt cx="1470071" cy="768840"/>
            </a:xfrm>
          </p:grpSpPr>
          <p:cxnSp>
            <p:nvCxnSpPr>
              <p:cNvPr id="33" name="Straight Arrow Connector 32"/>
              <p:cNvCxnSpPr/>
              <p:nvPr/>
            </p:nvCxnSpPr>
            <p:spPr>
              <a:xfrm>
                <a:off x="2171671" y="2330947"/>
                <a:ext cx="533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TextBox 33"/>
              <p:cNvSpPr txBox="1"/>
              <p:nvPr/>
            </p:nvSpPr>
            <p:spPr>
              <a:xfrm>
                <a:off x="1235000" y="1562107"/>
                <a:ext cx="1271502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c</a:t>
                </a:r>
                <a:r>
                  <a:rPr lang="en-US" sz="2000" dirty="0" smtClean="0"/>
                  <a:t>lock v :=0</a:t>
                </a:r>
              </a:p>
              <a:p>
                <a:r>
                  <a:rPr lang="en-US" sz="2000" dirty="0" err="1" smtClean="0"/>
                  <a:t>nat</a:t>
                </a:r>
                <a:r>
                  <a:rPr lang="en-US" sz="2000" dirty="0" smtClean="0"/>
                  <a:t> y :=0</a:t>
                </a:r>
                <a:endParaRPr lang="en-US" sz="2000" dirty="0"/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2362200" y="1219200"/>
              <a:ext cx="242406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v &gt;= 1 </a:t>
              </a:r>
              <a:r>
                <a:rPr lang="en-US" sz="2000" dirty="0" smtClean="0">
                  <a:sym typeface="Wingdings" panose="05000000000000000000" pitchFamily="2" charset="2"/>
                </a:rPr>
                <a:t> y:=y+1; v:=0</a:t>
              </a:r>
              <a:endParaRPr lang="en-US" sz="2000" dirty="0"/>
            </a:p>
          </p:txBody>
        </p:sp>
        <p:grpSp>
          <p:nvGrpSpPr>
            <p:cNvPr id="8" name="Group 42"/>
            <p:cNvGrpSpPr/>
            <p:nvPr/>
          </p:nvGrpSpPr>
          <p:grpSpPr>
            <a:xfrm>
              <a:off x="2536874" y="2057400"/>
              <a:ext cx="892129" cy="761359"/>
              <a:chOff x="5791200" y="2705800"/>
              <a:chExt cx="778026" cy="391490"/>
            </a:xfrm>
          </p:grpSpPr>
          <p:sp>
            <p:nvSpPr>
              <p:cNvPr id="30" name="Oval 29"/>
              <p:cNvSpPr/>
              <p:nvPr/>
            </p:nvSpPr>
            <p:spPr>
              <a:xfrm>
                <a:off x="5791200" y="2705800"/>
                <a:ext cx="778026" cy="39149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5859397" y="2784165"/>
                <a:ext cx="699270" cy="205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v &lt;= 2</a:t>
                </a:r>
              </a:p>
            </p:txBody>
          </p:sp>
        </p:grpSp>
        <p:sp>
          <p:nvSpPr>
            <p:cNvPr id="29" name="Arc 28"/>
            <p:cNvSpPr/>
            <p:nvPr/>
          </p:nvSpPr>
          <p:spPr>
            <a:xfrm>
              <a:off x="2743200" y="1676400"/>
              <a:ext cx="488275" cy="812000"/>
            </a:xfrm>
            <a:prstGeom prst="arc">
              <a:avLst>
                <a:gd name="adj1" fmla="val 10800363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68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8353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Mutual Exclusion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483065"/>
            <a:ext cx="9144000" cy="2231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Safety Requirement: Both processes should not be in critical section simultaneously (can be formalized using invariants)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Absence of deadlocks:  If a process is trying to enter, then some process should be able to enter</a:t>
            </a: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990600" y="914400"/>
            <a:ext cx="3048000" cy="2403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Process P1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Entry Code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Critical Section</a:t>
            </a:r>
          </a:p>
        </p:txBody>
      </p:sp>
      <p:sp>
        <p:nvSpPr>
          <p:cNvPr id="3" name="Right Brace 2"/>
          <p:cNvSpPr/>
          <p:nvPr/>
        </p:nvSpPr>
        <p:spPr>
          <a:xfrm>
            <a:off x="2889345" y="1371600"/>
            <a:ext cx="228600" cy="74438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ontent Placeholder 3"/>
          <p:cNvSpPr txBox="1">
            <a:spLocks/>
          </p:cNvSpPr>
          <p:nvPr/>
        </p:nvSpPr>
        <p:spPr>
          <a:xfrm>
            <a:off x="3316974" y="1438989"/>
            <a:ext cx="2437263" cy="6096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To be designed</a:t>
            </a:r>
          </a:p>
        </p:txBody>
      </p:sp>
      <p:sp>
        <p:nvSpPr>
          <p:cNvPr id="4" name="Rectangle 3"/>
          <p:cNvSpPr/>
          <p:nvPr/>
        </p:nvSpPr>
        <p:spPr>
          <a:xfrm>
            <a:off x="1105469" y="2222310"/>
            <a:ext cx="2362200" cy="8006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ontent Placeholder 3"/>
          <p:cNvSpPr txBox="1">
            <a:spLocks/>
          </p:cNvSpPr>
          <p:nvPr/>
        </p:nvSpPr>
        <p:spPr>
          <a:xfrm>
            <a:off x="5638800" y="930052"/>
            <a:ext cx="3048000" cy="24031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Process P2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Entry Code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>
              <a:latin typeface="Comic Sans MS" pitchFamily="66" charset="0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Critical Section</a:t>
            </a:r>
          </a:p>
        </p:txBody>
      </p:sp>
      <p:sp>
        <p:nvSpPr>
          <p:cNvPr id="48" name="Right Brace 47"/>
          <p:cNvSpPr/>
          <p:nvPr/>
        </p:nvSpPr>
        <p:spPr>
          <a:xfrm flipH="1">
            <a:off x="5749120" y="1387251"/>
            <a:ext cx="228600" cy="744381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5753669" y="2237962"/>
            <a:ext cx="2362200" cy="80065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78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18508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Mutual Exclusion: Attempted Solution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3180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 {0, 1, 2} Turn := 0</a:t>
            </a:r>
            <a:endParaRPr lang="en-US" sz="2000" dirty="0"/>
          </a:p>
        </p:txBody>
      </p:sp>
      <p:sp>
        <p:nvSpPr>
          <p:cNvPr id="109" name="TextBox 108"/>
          <p:cNvSpPr txBox="1"/>
          <p:nvPr/>
        </p:nvSpPr>
        <p:spPr>
          <a:xfrm>
            <a:off x="7162800" y="3581400"/>
            <a:ext cx="18859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What’s the bug?</a:t>
            </a:r>
            <a:endParaRPr lang="en-US" sz="2000" dirty="0">
              <a:solidFill>
                <a:srgbClr val="C00000"/>
              </a:solidFill>
            </a:endParaRPr>
          </a:p>
        </p:txBody>
      </p:sp>
      <p:cxnSp>
        <p:nvCxnSpPr>
          <p:cNvPr id="73" name="Straight Arrow Connector 72"/>
          <p:cNvCxnSpPr>
            <a:endCxn id="74" idx="2"/>
          </p:cNvCxnSpPr>
          <p:nvPr/>
        </p:nvCxnSpPr>
        <p:spPr>
          <a:xfrm>
            <a:off x="609600" y="2910892"/>
            <a:ext cx="533400" cy="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37072" y="1645124"/>
            <a:ext cx="1297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Process P1</a:t>
            </a:r>
            <a:endParaRPr lang="en-US" sz="2000" dirty="0"/>
          </a:p>
        </p:txBody>
      </p:sp>
      <p:cxnSp>
        <p:nvCxnSpPr>
          <p:cNvPr id="77" name="Straight Arrow Connector 76"/>
          <p:cNvCxnSpPr/>
          <p:nvPr/>
        </p:nvCxnSpPr>
        <p:spPr>
          <a:xfrm>
            <a:off x="1828800" y="2962366"/>
            <a:ext cx="838200" cy="943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3"/>
          <p:cNvGrpSpPr/>
          <p:nvPr/>
        </p:nvGrpSpPr>
        <p:grpSpPr>
          <a:xfrm>
            <a:off x="1143000" y="2677098"/>
            <a:ext cx="685800" cy="467589"/>
            <a:chOff x="5791200" y="2629702"/>
            <a:chExt cx="685800" cy="467589"/>
          </a:xfrm>
        </p:grpSpPr>
        <p:sp>
          <p:nvSpPr>
            <p:cNvPr id="74" name="Oval 7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848605" y="2663441"/>
              <a:ext cx="570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Idle</a:t>
              </a:r>
              <a:endParaRPr lang="en-US" sz="2000" dirty="0"/>
            </a:p>
          </p:txBody>
        </p:sp>
      </p:grpSp>
      <p:grpSp>
        <p:nvGrpSpPr>
          <p:cNvPr id="4" name="Group 32"/>
          <p:cNvGrpSpPr/>
          <p:nvPr/>
        </p:nvGrpSpPr>
        <p:grpSpPr>
          <a:xfrm>
            <a:off x="2667000" y="2717195"/>
            <a:ext cx="687514" cy="467589"/>
            <a:chOff x="5791200" y="2629702"/>
            <a:chExt cx="687514" cy="467589"/>
          </a:xfrm>
        </p:grpSpPr>
        <p:sp>
          <p:nvSpPr>
            <p:cNvPr id="34" name="Oval 3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848605" y="2663441"/>
              <a:ext cx="6301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Try1</a:t>
              </a:r>
              <a:endParaRPr lang="en-US" sz="2000" dirty="0"/>
            </a:p>
          </p:txBody>
        </p:sp>
      </p:grpSp>
      <p:cxnSp>
        <p:nvCxnSpPr>
          <p:cNvPr id="36" name="Straight Arrow Connector 35"/>
          <p:cNvCxnSpPr/>
          <p:nvPr/>
        </p:nvCxnSpPr>
        <p:spPr>
          <a:xfrm>
            <a:off x="3352800" y="2971800"/>
            <a:ext cx="1524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733800" y="2514600"/>
            <a:ext cx="10872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Turn=0 ?</a:t>
            </a:r>
            <a:endParaRPr lang="en-US" sz="2000" dirty="0"/>
          </a:p>
        </p:txBody>
      </p:sp>
      <p:grpSp>
        <p:nvGrpSpPr>
          <p:cNvPr id="5" name="Group 37"/>
          <p:cNvGrpSpPr/>
          <p:nvPr/>
        </p:nvGrpSpPr>
        <p:grpSpPr>
          <a:xfrm>
            <a:off x="7059434" y="2773758"/>
            <a:ext cx="685800" cy="467589"/>
            <a:chOff x="5791200" y="2629702"/>
            <a:chExt cx="685800" cy="467589"/>
          </a:xfrm>
        </p:grpSpPr>
        <p:sp>
          <p:nvSpPr>
            <p:cNvPr id="39" name="Oval 38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848605" y="2663441"/>
              <a:ext cx="5565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Crit</a:t>
              </a:r>
              <a:endParaRPr lang="en-US" sz="2000" dirty="0"/>
            </a:p>
          </p:txBody>
        </p:sp>
      </p:grpSp>
      <p:sp>
        <p:nvSpPr>
          <p:cNvPr id="69" name="TextBox 68"/>
          <p:cNvSpPr txBox="1"/>
          <p:nvPr/>
        </p:nvSpPr>
        <p:spPr>
          <a:xfrm>
            <a:off x="2895600" y="2057400"/>
            <a:ext cx="601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else</a:t>
            </a:r>
            <a:endParaRPr lang="en-US" sz="2000" dirty="0"/>
          </a:p>
        </p:txBody>
      </p:sp>
      <p:sp>
        <p:nvSpPr>
          <p:cNvPr id="30" name="Arc 29"/>
          <p:cNvSpPr/>
          <p:nvPr/>
        </p:nvSpPr>
        <p:spPr>
          <a:xfrm rot="5400000">
            <a:off x="3955634" y="450434"/>
            <a:ext cx="851732" cy="5410200"/>
          </a:xfrm>
          <a:prstGeom prst="arc">
            <a:avLst>
              <a:gd name="adj1" fmla="val 16200000"/>
              <a:gd name="adj2" fmla="val 5473762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2819400" y="2514600"/>
            <a:ext cx="914400" cy="914400"/>
          </a:xfrm>
          <a:prstGeom prst="arc">
            <a:avLst>
              <a:gd name="adj1" fmla="val 12950255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3886200" y="3657600"/>
            <a:ext cx="10953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Turn := 0</a:t>
            </a:r>
            <a:endParaRPr lang="en-US" sz="2000" dirty="0"/>
          </a:p>
        </p:txBody>
      </p:sp>
      <p:sp>
        <p:nvSpPr>
          <p:cNvPr id="86" name="Arc 85"/>
          <p:cNvSpPr/>
          <p:nvPr/>
        </p:nvSpPr>
        <p:spPr>
          <a:xfrm>
            <a:off x="7162800" y="2362200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Arc 86"/>
          <p:cNvSpPr/>
          <p:nvPr/>
        </p:nvSpPr>
        <p:spPr>
          <a:xfrm>
            <a:off x="1230599" y="2252123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1"/>
          <p:cNvGrpSpPr/>
          <p:nvPr/>
        </p:nvGrpSpPr>
        <p:grpSpPr>
          <a:xfrm>
            <a:off x="4876800" y="2743200"/>
            <a:ext cx="687514" cy="467589"/>
            <a:chOff x="5791200" y="2629702"/>
            <a:chExt cx="687514" cy="467589"/>
          </a:xfrm>
        </p:grpSpPr>
        <p:sp>
          <p:nvSpPr>
            <p:cNvPr id="54" name="Oval 5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848605" y="2663441"/>
              <a:ext cx="6301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Try2</a:t>
              </a:r>
              <a:endParaRPr lang="en-US" sz="2000" dirty="0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5562600" y="2997805"/>
            <a:ext cx="1524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5715000" y="2590800"/>
            <a:ext cx="11530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Turn : = 1</a:t>
            </a:r>
            <a:endParaRPr lang="en-US" sz="2000" dirty="0"/>
          </a:p>
        </p:txBody>
      </p:sp>
      <p:grpSp>
        <p:nvGrpSpPr>
          <p:cNvPr id="7" name="Group 58"/>
          <p:cNvGrpSpPr/>
          <p:nvPr/>
        </p:nvGrpSpPr>
        <p:grpSpPr>
          <a:xfrm>
            <a:off x="228600" y="3733800"/>
            <a:ext cx="7508162" cy="2412586"/>
            <a:chOff x="237072" y="1645124"/>
            <a:chExt cx="7508162" cy="2412586"/>
          </a:xfrm>
        </p:grpSpPr>
        <p:cxnSp>
          <p:nvCxnSpPr>
            <p:cNvPr id="60" name="Straight Arrow Connector 59"/>
            <p:cNvCxnSpPr>
              <a:endCxn id="115" idx="2"/>
            </p:cNvCxnSpPr>
            <p:nvPr/>
          </p:nvCxnSpPr>
          <p:spPr>
            <a:xfrm>
              <a:off x="609600" y="2910892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237072" y="1645124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cxnSp>
          <p:nvCxnSpPr>
            <p:cNvPr id="62" name="Straight Arrow Connector 61"/>
            <p:cNvCxnSpPr/>
            <p:nvPr/>
          </p:nvCxnSpPr>
          <p:spPr>
            <a:xfrm>
              <a:off x="1828800" y="2962366"/>
              <a:ext cx="838200" cy="943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3"/>
            <p:cNvGrpSpPr/>
            <p:nvPr/>
          </p:nvGrpSpPr>
          <p:grpSpPr>
            <a:xfrm>
              <a:off x="1143000" y="2677098"/>
              <a:ext cx="685800" cy="467589"/>
              <a:chOff x="5791200" y="2629702"/>
              <a:chExt cx="685800" cy="467589"/>
            </a:xfrm>
          </p:grpSpPr>
          <p:sp>
            <p:nvSpPr>
              <p:cNvPr id="115" name="Oval 114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Idle</a:t>
                </a:r>
                <a:endParaRPr lang="en-US" sz="2000" dirty="0"/>
              </a:p>
            </p:txBody>
          </p:sp>
        </p:grpSp>
        <p:grpSp>
          <p:nvGrpSpPr>
            <p:cNvPr id="9" name="Group 32"/>
            <p:cNvGrpSpPr/>
            <p:nvPr/>
          </p:nvGrpSpPr>
          <p:grpSpPr>
            <a:xfrm>
              <a:off x="2667000" y="2717195"/>
              <a:ext cx="687514" cy="467589"/>
              <a:chOff x="5791200" y="2629702"/>
              <a:chExt cx="687514" cy="467589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TextBox 113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Try1</a:t>
                </a:r>
                <a:endParaRPr lang="en-US" sz="2000" dirty="0"/>
              </a:p>
            </p:txBody>
          </p:sp>
        </p:grpSp>
        <p:cxnSp>
          <p:nvCxnSpPr>
            <p:cNvPr id="65" name="Straight Arrow Connector 64"/>
            <p:cNvCxnSpPr/>
            <p:nvPr/>
          </p:nvCxnSpPr>
          <p:spPr>
            <a:xfrm>
              <a:off x="3352800" y="2971800"/>
              <a:ext cx="1524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3733800" y="2514600"/>
              <a:ext cx="10872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Turn=0 ?</a:t>
              </a:r>
              <a:endParaRPr lang="en-US" sz="2000" dirty="0"/>
            </a:p>
          </p:txBody>
        </p:sp>
        <p:grpSp>
          <p:nvGrpSpPr>
            <p:cNvPr id="10" name="Group 37"/>
            <p:cNvGrpSpPr/>
            <p:nvPr/>
          </p:nvGrpSpPr>
          <p:grpSpPr>
            <a:xfrm>
              <a:off x="7059434" y="2773758"/>
              <a:ext cx="685800" cy="467589"/>
              <a:chOff x="5791200" y="2629702"/>
              <a:chExt cx="685800" cy="467589"/>
            </a:xfrm>
          </p:grpSpPr>
          <p:sp>
            <p:nvSpPr>
              <p:cNvPr id="111" name="Oval 110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 smtClean="0"/>
                  <a:t>Crit</a:t>
                </a:r>
                <a:endParaRPr lang="en-US" sz="2000" dirty="0"/>
              </a:p>
            </p:txBody>
          </p:sp>
        </p:grpSp>
        <p:sp>
          <p:nvSpPr>
            <p:cNvPr id="68" name="TextBox 67"/>
            <p:cNvSpPr txBox="1"/>
            <p:nvPr/>
          </p:nvSpPr>
          <p:spPr>
            <a:xfrm>
              <a:off x="2895600" y="2057400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  <a:endParaRPr lang="en-US" sz="2000" dirty="0"/>
            </a:p>
          </p:txBody>
        </p:sp>
        <p:sp>
          <p:nvSpPr>
            <p:cNvPr id="70" name="Arc 69"/>
            <p:cNvSpPr/>
            <p:nvPr/>
          </p:nvSpPr>
          <p:spPr>
            <a:xfrm rot="5400000">
              <a:off x="3955634" y="450434"/>
              <a:ext cx="851732" cy="5410200"/>
            </a:xfrm>
            <a:prstGeom prst="arc">
              <a:avLst>
                <a:gd name="adj1" fmla="val 16200000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Arc 70"/>
            <p:cNvSpPr/>
            <p:nvPr/>
          </p:nvSpPr>
          <p:spPr>
            <a:xfrm>
              <a:off x="2819400" y="2514600"/>
              <a:ext cx="914400" cy="914400"/>
            </a:xfrm>
            <a:prstGeom prst="arc">
              <a:avLst>
                <a:gd name="adj1" fmla="val 12950255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886200" y="3657600"/>
              <a:ext cx="10953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Turn := 0</a:t>
              </a:r>
              <a:endParaRPr lang="en-US" sz="2000" dirty="0"/>
            </a:p>
          </p:txBody>
        </p:sp>
        <p:sp>
          <p:nvSpPr>
            <p:cNvPr id="76" name="Arc 75"/>
            <p:cNvSpPr/>
            <p:nvPr/>
          </p:nvSpPr>
          <p:spPr>
            <a:xfrm>
              <a:off x="7162800" y="236220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Arc 77"/>
            <p:cNvSpPr/>
            <p:nvPr/>
          </p:nvSpPr>
          <p:spPr>
            <a:xfrm>
              <a:off x="1230599" y="2252123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51"/>
            <p:cNvGrpSpPr/>
            <p:nvPr/>
          </p:nvGrpSpPr>
          <p:grpSpPr>
            <a:xfrm>
              <a:off x="4876800" y="2743200"/>
              <a:ext cx="687514" cy="467589"/>
              <a:chOff x="5791200" y="2629702"/>
              <a:chExt cx="687514" cy="467589"/>
            </a:xfrm>
          </p:grpSpPr>
          <p:sp>
            <p:nvSpPr>
              <p:cNvPr id="84" name="Oval 83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Try2</a:t>
                </a:r>
                <a:endParaRPr lang="en-US" sz="2000" dirty="0"/>
              </a:p>
            </p:txBody>
          </p:sp>
        </p:grpSp>
        <p:cxnSp>
          <p:nvCxnSpPr>
            <p:cNvPr id="81" name="Straight Arrow Connector 80"/>
            <p:cNvCxnSpPr/>
            <p:nvPr/>
          </p:nvCxnSpPr>
          <p:spPr>
            <a:xfrm>
              <a:off x="5562600" y="2997805"/>
              <a:ext cx="1524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TextBox 82"/>
            <p:cNvSpPr txBox="1"/>
            <p:nvPr/>
          </p:nvSpPr>
          <p:spPr>
            <a:xfrm>
              <a:off x="5715000" y="2590800"/>
              <a:ext cx="11530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Turn : = 2</a:t>
              </a:r>
              <a:endParaRPr lang="en-US" sz="2000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6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891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03163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Timing-based Mutual Exclusion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152400" y="1143000"/>
            <a:ext cx="8991600" cy="487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When a process wants to enter critical section, it reads the shared variable Turn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Turn != 0 then try again (</a:t>
            </a:r>
            <a:r>
              <a:rPr lang="en-US" sz="2000" dirty="0" err="1" smtClean="0">
                <a:latin typeface="Comic Sans MS" pitchFamily="66" charset="0"/>
              </a:rPr>
              <a:t>goto</a:t>
            </a:r>
            <a:r>
              <a:rPr lang="en-US" sz="2000" dirty="0" smtClean="0">
                <a:latin typeface="Comic Sans MS" pitchFamily="66" charset="0"/>
              </a:rPr>
              <a:t> step 1)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Turn = 0 then set Turn to your ID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Proceeding directly to critical section is a problem (since the other process may also have concurrently read Turn to be 0, and updating Turn to its own ID) 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Solution: Delay and wait till you are sure that concurrent writes are finished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Read Turn again: if Turn equals your own ID then proceed to critical section, if not </a:t>
            </a:r>
            <a:r>
              <a:rPr lang="en-US" sz="2000" dirty="0" err="1" smtClean="0">
                <a:latin typeface="Comic Sans MS" pitchFamily="66" charset="0"/>
              </a:rPr>
              <a:t>goto</a:t>
            </a:r>
            <a:r>
              <a:rPr lang="en-US" sz="2000" dirty="0" smtClean="0">
                <a:latin typeface="Comic Sans MS" pitchFamily="66" charset="0"/>
              </a:rPr>
              <a:t> step 1 and try again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When done with critical section, set Turn back to 0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993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8353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Fisher’s Protocol for Mutual Exclusion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24090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 Turn := 0</a:t>
            </a:r>
            <a:endParaRPr lang="en-US" sz="2000" dirty="0"/>
          </a:p>
        </p:txBody>
      </p:sp>
      <p:cxnSp>
        <p:nvCxnSpPr>
          <p:cNvPr id="59" name="Straight Arrow Connector 58"/>
          <p:cNvCxnSpPr>
            <a:endCxn id="64" idx="2"/>
          </p:cNvCxnSpPr>
          <p:nvPr/>
        </p:nvCxnSpPr>
        <p:spPr>
          <a:xfrm>
            <a:off x="914400" y="2672194"/>
            <a:ext cx="533400" cy="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62"/>
          <p:cNvGrpSpPr/>
          <p:nvPr/>
        </p:nvGrpSpPr>
        <p:grpSpPr>
          <a:xfrm>
            <a:off x="1447800" y="2438400"/>
            <a:ext cx="685800" cy="467589"/>
            <a:chOff x="5791200" y="2629702"/>
            <a:chExt cx="685800" cy="467589"/>
          </a:xfrm>
        </p:grpSpPr>
        <p:sp>
          <p:nvSpPr>
            <p:cNvPr id="64" name="Oval 6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848605" y="2663441"/>
              <a:ext cx="570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Idle</a:t>
              </a:r>
              <a:endParaRPr lang="en-US" sz="2000" dirty="0"/>
            </a:p>
          </p:txBody>
        </p:sp>
      </p:grpSp>
      <p:sp>
        <p:nvSpPr>
          <p:cNvPr id="80" name="Arc 79"/>
          <p:cNvSpPr/>
          <p:nvPr/>
        </p:nvSpPr>
        <p:spPr>
          <a:xfrm>
            <a:off x="1535399" y="2013425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-76200" y="2209800"/>
            <a:ext cx="15009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nat</a:t>
            </a:r>
            <a:r>
              <a:rPr lang="en-US" sz="2000" dirty="0" smtClean="0"/>
              <a:t> y, clock x</a:t>
            </a:r>
            <a:endParaRPr lang="en-US" sz="2000" dirty="0"/>
          </a:p>
        </p:txBody>
      </p:sp>
      <p:cxnSp>
        <p:nvCxnSpPr>
          <p:cNvPr id="88" name="Straight Arrow Connector 87"/>
          <p:cNvCxnSpPr/>
          <p:nvPr/>
        </p:nvCxnSpPr>
        <p:spPr>
          <a:xfrm>
            <a:off x="2133600" y="2667000"/>
            <a:ext cx="838200" cy="943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88"/>
          <p:cNvGrpSpPr/>
          <p:nvPr/>
        </p:nvGrpSpPr>
        <p:grpSpPr>
          <a:xfrm>
            <a:off x="2971800" y="2421829"/>
            <a:ext cx="685800" cy="467589"/>
            <a:chOff x="5791200" y="2629702"/>
            <a:chExt cx="685800" cy="467589"/>
          </a:xfrm>
        </p:grpSpPr>
        <p:sp>
          <p:nvSpPr>
            <p:cNvPr id="90" name="Oval 89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848605" y="2663441"/>
              <a:ext cx="5998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Test</a:t>
              </a:r>
              <a:endParaRPr lang="en-US" sz="2000" dirty="0"/>
            </a:p>
          </p:txBody>
        </p:sp>
      </p:grpSp>
      <p:cxnSp>
        <p:nvCxnSpPr>
          <p:cNvPr id="92" name="Straight Arrow Connector 91"/>
          <p:cNvCxnSpPr/>
          <p:nvPr/>
        </p:nvCxnSpPr>
        <p:spPr>
          <a:xfrm>
            <a:off x="3657600" y="2667000"/>
            <a:ext cx="1524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3657600" y="2209800"/>
            <a:ext cx="965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y:=Turn</a:t>
            </a:r>
            <a:endParaRPr lang="en-US" sz="2000" dirty="0"/>
          </a:p>
        </p:txBody>
      </p:sp>
      <p:grpSp>
        <p:nvGrpSpPr>
          <p:cNvPr id="5" name="Group 93"/>
          <p:cNvGrpSpPr/>
          <p:nvPr/>
        </p:nvGrpSpPr>
        <p:grpSpPr>
          <a:xfrm>
            <a:off x="5181600" y="2362203"/>
            <a:ext cx="762000" cy="543793"/>
            <a:chOff x="5791200" y="2620334"/>
            <a:chExt cx="685800" cy="476957"/>
          </a:xfrm>
        </p:grpSpPr>
        <p:sp>
          <p:nvSpPr>
            <p:cNvPr id="95" name="Oval 94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5859780" y="2620334"/>
              <a:ext cx="5167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Set</a:t>
              </a:r>
              <a:endParaRPr lang="en-US" sz="2000" dirty="0"/>
            </a:p>
          </p:txBody>
        </p:sp>
      </p:grpSp>
      <p:grpSp>
        <p:nvGrpSpPr>
          <p:cNvPr id="6" name="Group 96"/>
          <p:cNvGrpSpPr/>
          <p:nvPr/>
        </p:nvGrpSpPr>
        <p:grpSpPr>
          <a:xfrm>
            <a:off x="5105400" y="3733800"/>
            <a:ext cx="763414" cy="467589"/>
            <a:chOff x="5791200" y="2629702"/>
            <a:chExt cx="763414" cy="467589"/>
          </a:xfrm>
        </p:grpSpPr>
        <p:sp>
          <p:nvSpPr>
            <p:cNvPr id="98" name="Oval 97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5791200" y="2629702"/>
              <a:ext cx="7634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Delay</a:t>
              </a:r>
              <a:endParaRPr lang="en-US" sz="2000" dirty="0"/>
            </a:p>
          </p:txBody>
        </p:sp>
      </p:grpSp>
      <p:cxnSp>
        <p:nvCxnSpPr>
          <p:cNvPr id="100" name="Straight Arrow Connector 99"/>
          <p:cNvCxnSpPr>
            <a:stCxn id="95" idx="4"/>
            <a:endCxn id="99" idx="0"/>
          </p:cNvCxnSpPr>
          <p:nvPr/>
        </p:nvCxnSpPr>
        <p:spPr>
          <a:xfrm flipH="1">
            <a:off x="5487107" y="2905989"/>
            <a:ext cx="75493" cy="82781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Arc 105"/>
          <p:cNvSpPr/>
          <p:nvPr/>
        </p:nvSpPr>
        <p:spPr>
          <a:xfrm flipH="1">
            <a:off x="3276599" y="1981200"/>
            <a:ext cx="2294803" cy="914400"/>
          </a:xfrm>
          <a:prstGeom prst="arc">
            <a:avLst>
              <a:gd name="adj1" fmla="val 10988098"/>
              <a:gd name="adj2" fmla="val 0"/>
            </a:avLst>
          </a:prstGeom>
          <a:ln w="25400"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/>
          <p:cNvSpPr txBox="1"/>
          <p:nvPr/>
        </p:nvSpPr>
        <p:spPr>
          <a:xfrm>
            <a:off x="5562600" y="3048000"/>
            <a:ext cx="22431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y=0 </a:t>
            </a:r>
            <a:r>
              <a:rPr lang="en-US" sz="2000" dirty="0" smtClean="0">
                <a:sym typeface="Wingdings" pitchFamily="2" charset="2"/>
              </a:rPr>
              <a:t> Turn := </a:t>
            </a:r>
            <a:r>
              <a:rPr lang="en-US" sz="2000" dirty="0" err="1" smtClean="0">
                <a:sym typeface="Wingdings" pitchFamily="2" charset="2"/>
              </a:rPr>
              <a:t>myID</a:t>
            </a:r>
            <a:endParaRPr lang="en-US" sz="2000" dirty="0"/>
          </a:p>
        </p:txBody>
      </p:sp>
      <p:sp>
        <p:nvSpPr>
          <p:cNvPr id="108" name="TextBox 107"/>
          <p:cNvSpPr txBox="1"/>
          <p:nvPr/>
        </p:nvSpPr>
        <p:spPr>
          <a:xfrm>
            <a:off x="3962400" y="1600200"/>
            <a:ext cx="9332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 != 0 ?</a:t>
            </a:r>
            <a:endParaRPr lang="en-US" sz="2000" dirty="0"/>
          </a:p>
        </p:txBody>
      </p:sp>
      <p:sp>
        <p:nvSpPr>
          <p:cNvPr id="117" name="TextBox 116"/>
          <p:cNvSpPr txBox="1"/>
          <p:nvPr/>
        </p:nvSpPr>
        <p:spPr>
          <a:xfrm>
            <a:off x="4495800" y="2209800"/>
            <a:ext cx="748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; x:=0</a:t>
            </a:r>
            <a:endParaRPr lang="en-US" sz="2000" dirty="0"/>
          </a:p>
        </p:txBody>
      </p:sp>
      <p:sp>
        <p:nvSpPr>
          <p:cNvPr id="118" name="TextBox 117"/>
          <p:cNvSpPr txBox="1"/>
          <p:nvPr/>
        </p:nvSpPr>
        <p:spPr>
          <a:xfrm>
            <a:off x="5181600" y="2514600"/>
            <a:ext cx="795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x&lt;=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baseline="-25000" dirty="0" smtClean="0"/>
              <a:t>1</a:t>
            </a:r>
            <a:endParaRPr lang="en-US" sz="2000" baseline="-25000" dirty="0"/>
          </a:p>
        </p:txBody>
      </p:sp>
      <p:sp>
        <p:nvSpPr>
          <p:cNvPr id="119" name="TextBox 118"/>
          <p:cNvSpPr txBox="1"/>
          <p:nvPr/>
        </p:nvSpPr>
        <p:spPr>
          <a:xfrm>
            <a:off x="6172200" y="1600200"/>
            <a:ext cx="2777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Timing assumption: </a:t>
            </a:r>
          </a:p>
          <a:p>
            <a:r>
              <a:rPr lang="en-US" sz="2000" dirty="0" smtClean="0"/>
              <a:t>Takes at most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to write</a:t>
            </a:r>
            <a:endParaRPr lang="en-US" sz="2000" dirty="0"/>
          </a:p>
        </p:txBody>
      </p:sp>
      <p:grpSp>
        <p:nvGrpSpPr>
          <p:cNvPr id="7" name="Group 119"/>
          <p:cNvGrpSpPr/>
          <p:nvPr/>
        </p:nvGrpSpPr>
        <p:grpSpPr>
          <a:xfrm>
            <a:off x="2819400" y="3717229"/>
            <a:ext cx="809837" cy="467589"/>
            <a:chOff x="5715000" y="2629702"/>
            <a:chExt cx="809837" cy="467589"/>
          </a:xfrm>
        </p:grpSpPr>
        <p:sp>
          <p:nvSpPr>
            <p:cNvPr id="121" name="Oval 120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5715000" y="2646273"/>
              <a:ext cx="8098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Check</a:t>
              </a:r>
              <a:endParaRPr lang="en-US" sz="2000" dirty="0"/>
            </a:p>
          </p:txBody>
        </p:sp>
      </p:grpSp>
      <p:cxnSp>
        <p:nvCxnSpPr>
          <p:cNvPr id="123" name="Straight Arrow Connector 122"/>
          <p:cNvCxnSpPr/>
          <p:nvPr/>
        </p:nvCxnSpPr>
        <p:spPr>
          <a:xfrm>
            <a:off x="3581400" y="3962400"/>
            <a:ext cx="15240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3505200" y="3505200"/>
            <a:ext cx="1986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x&gt;=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</a:t>
            </a:r>
            <a:r>
              <a:rPr lang="en-US" sz="2000" dirty="0" smtClean="0">
                <a:sym typeface="Wingdings" pitchFamily="2" charset="2"/>
              </a:rPr>
              <a:t></a:t>
            </a:r>
            <a:r>
              <a:rPr lang="en-US" sz="2000" dirty="0" smtClean="0"/>
              <a:t>y:=Turn</a:t>
            </a:r>
            <a:endParaRPr lang="en-US" sz="2000" dirty="0"/>
          </a:p>
        </p:txBody>
      </p:sp>
      <p:sp>
        <p:nvSpPr>
          <p:cNvPr id="125" name="TextBox 124"/>
          <p:cNvSpPr txBox="1"/>
          <p:nvPr/>
        </p:nvSpPr>
        <p:spPr>
          <a:xfrm>
            <a:off x="5562600" y="33528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x:=0</a:t>
            </a:r>
            <a:endParaRPr lang="en-US" sz="2000" dirty="0"/>
          </a:p>
        </p:txBody>
      </p:sp>
      <p:grpSp>
        <p:nvGrpSpPr>
          <p:cNvPr id="8" name="Group 125"/>
          <p:cNvGrpSpPr/>
          <p:nvPr/>
        </p:nvGrpSpPr>
        <p:grpSpPr>
          <a:xfrm>
            <a:off x="1371600" y="3657600"/>
            <a:ext cx="685800" cy="467589"/>
            <a:chOff x="5791200" y="2629702"/>
            <a:chExt cx="685800" cy="467589"/>
          </a:xfrm>
        </p:grpSpPr>
        <p:sp>
          <p:nvSpPr>
            <p:cNvPr id="127" name="Oval 126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5848605" y="2663441"/>
              <a:ext cx="5565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Crit</a:t>
              </a:r>
              <a:endParaRPr lang="en-US" sz="2000" dirty="0"/>
            </a:p>
          </p:txBody>
        </p:sp>
      </p:grpSp>
      <p:sp>
        <p:nvSpPr>
          <p:cNvPr id="129" name="Arc 128"/>
          <p:cNvSpPr/>
          <p:nvPr/>
        </p:nvSpPr>
        <p:spPr>
          <a:xfrm flipV="1">
            <a:off x="1447800" y="3581400"/>
            <a:ext cx="510602" cy="914400"/>
          </a:xfrm>
          <a:prstGeom prst="arc">
            <a:avLst>
              <a:gd name="adj1" fmla="val 10509377"/>
              <a:gd name="adj2" fmla="val 21152744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0" name="Straight Arrow Connector 129"/>
          <p:cNvCxnSpPr/>
          <p:nvPr/>
        </p:nvCxnSpPr>
        <p:spPr>
          <a:xfrm>
            <a:off x="2057400" y="3962400"/>
            <a:ext cx="838200" cy="9434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/>
          <p:cNvSpPr txBox="1"/>
          <p:nvPr/>
        </p:nvSpPr>
        <p:spPr>
          <a:xfrm>
            <a:off x="1981200" y="4038600"/>
            <a:ext cx="11994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 = </a:t>
            </a:r>
            <a:r>
              <a:rPr lang="en-US" sz="2000" dirty="0" err="1" smtClean="0"/>
              <a:t>myID</a:t>
            </a:r>
            <a:r>
              <a:rPr lang="en-US" sz="2000" dirty="0" smtClean="0"/>
              <a:t>?</a:t>
            </a:r>
            <a:endParaRPr lang="en-US" sz="2000" dirty="0"/>
          </a:p>
        </p:txBody>
      </p:sp>
      <p:cxnSp>
        <p:nvCxnSpPr>
          <p:cNvPr id="132" name="Straight Arrow Connector 131"/>
          <p:cNvCxnSpPr/>
          <p:nvPr/>
        </p:nvCxnSpPr>
        <p:spPr>
          <a:xfrm flipH="1">
            <a:off x="3200400" y="2895600"/>
            <a:ext cx="75493" cy="827811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32"/>
          <p:cNvSpPr txBox="1"/>
          <p:nvPr/>
        </p:nvSpPr>
        <p:spPr>
          <a:xfrm>
            <a:off x="2133600" y="3124200"/>
            <a:ext cx="11673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y!=</a:t>
            </a:r>
            <a:r>
              <a:rPr lang="en-US" sz="2000" dirty="0" err="1" smtClean="0"/>
              <a:t>myID</a:t>
            </a:r>
            <a:r>
              <a:rPr lang="en-US" sz="2000" dirty="0" smtClean="0"/>
              <a:t>?</a:t>
            </a:r>
            <a:endParaRPr lang="en-US" sz="2000" dirty="0"/>
          </a:p>
        </p:txBody>
      </p:sp>
      <p:cxnSp>
        <p:nvCxnSpPr>
          <p:cNvPr id="134" name="Straight Arrow Connector 133"/>
          <p:cNvCxnSpPr>
            <a:stCxn id="64" idx="4"/>
            <a:endCxn id="127" idx="0"/>
          </p:cNvCxnSpPr>
          <p:nvPr/>
        </p:nvCxnSpPr>
        <p:spPr>
          <a:xfrm flipH="1">
            <a:off x="1714500" y="2905989"/>
            <a:ext cx="76200" cy="751611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685800" y="3048000"/>
            <a:ext cx="10953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Turn := 0</a:t>
            </a:r>
            <a:endParaRPr lang="en-US" sz="2000" dirty="0"/>
          </a:p>
        </p:txBody>
      </p:sp>
      <p:sp>
        <p:nvSpPr>
          <p:cNvPr id="138" name="TextBox 137"/>
          <p:cNvSpPr txBox="1"/>
          <p:nvPr/>
        </p:nvSpPr>
        <p:spPr>
          <a:xfrm>
            <a:off x="2895600" y="5029200"/>
            <a:ext cx="21732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Why does it work ?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6096000" y="3962400"/>
            <a:ext cx="28570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Wait for at least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time,</a:t>
            </a:r>
          </a:p>
          <a:p>
            <a:r>
              <a:rPr lang="en-US" sz="2000" dirty="0" smtClean="0"/>
              <a:t>and read Turn again</a:t>
            </a:r>
            <a:endParaRPr lang="en-US" sz="2000" dirty="0"/>
          </a:p>
        </p:txBody>
      </p:sp>
      <p:grpSp>
        <p:nvGrpSpPr>
          <p:cNvPr id="54" name="Group 5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09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03163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82" grpId="0"/>
      <p:bldP spid="93" grpId="0"/>
      <p:bldP spid="106" grpId="0" animBg="1"/>
      <p:bldP spid="107" grpId="0"/>
      <p:bldP spid="108" grpId="0"/>
      <p:bldP spid="117" grpId="0"/>
      <p:bldP spid="118" grpId="0"/>
      <p:bldP spid="119" grpId="0"/>
      <p:bldP spid="124" grpId="0"/>
      <p:bldP spid="125" grpId="0"/>
      <p:bldP spid="129" grpId="0" animBg="1"/>
      <p:bldP spid="131" grpId="0"/>
      <p:bldP spid="133" grpId="0"/>
      <p:bldP spid="137" grpId="0"/>
      <p:bldP spid="138" grpId="0"/>
      <p:bldP spid="13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Fisher’s Protocol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152400" y="1143000"/>
            <a:ext cx="8991600" cy="487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Assuming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&gt;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the algorithm satisfies: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Mutual exclusion: Two processes cannot be in critical section simultaneously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Deadlock freedom: If a process wants to enter critical section then some process will enter critical section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Protocol works for arbitrarily many processes (not just 2)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Note: In the asynchronous model, mutual exclusion protocol for N processes is lot more complex than Peterson’s algorithm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Does the protocol satisfy the stronger property of starvation freedom: If a process P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wants to enter critical section then it eventually will 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&lt;=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then does mutual exclusion hold? Does deadlock freedom hold?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198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8353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Timed Communication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152400" y="1143000"/>
            <a:ext cx="8991600" cy="2895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a sender wants to transmit a sequence of bits to a receiver connected by a communication bus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Natural strategy: Divide time into slots, and in each slot transmit a bit using high/low voltage values to encode 0/1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Manchester encoding: Value 0 encoded as a falling edge, and value 1 encoded as a rising edge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0" y="4191000"/>
          <a:ext cx="9001125" cy="1200150"/>
        </p:xfrm>
        <a:graphic>
          <a:graphicData uri="http://schemas.openxmlformats.org/presentationml/2006/ole">
            <p:oleObj spid="_x0000_s43010" name="Acrobat Document" r:id="rId3" imgW="5572032" imgH="742815" progId="AcroExch.Document.7">
              <p:embed/>
            </p:oleObj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3012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8353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Timed Communication Challenges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0" y="2819400"/>
            <a:ext cx="9144000" cy="3429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Sender and receiver know the duration of each time slot, but…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Receiver does not know when the communication begins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idle, the voltage is set to low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Receiver can reliably detect only falling edges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Sender and receiver clocks measure time only imperfectly due to skew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a clock x equals 1, actual time elapsed is in interval [1-</a:t>
            </a:r>
            <a:r>
              <a:rPr lang="en-US" sz="2000" dirty="0" smtClean="0">
                <a:latin typeface="Symbol" pitchFamily="18" charset="2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,1+</a:t>
            </a:r>
            <a:r>
              <a:rPr lang="en-US" sz="2000" dirty="0" smtClean="0">
                <a:latin typeface="Symbol" pitchFamily="18" charset="2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]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 our model, clocks are perfect, but we can capture this error by changing a test x &lt;= 1 to x &lt;= 1+</a:t>
            </a:r>
            <a:r>
              <a:rPr lang="en-US" sz="2000" dirty="0" smtClean="0">
                <a:latin typeface="Symbol" pitchFamily="18" charset="2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, and a test x &gt;= 1 to x &gt;= 1-</a:t>
            </a:r>
            <a:r>
              <a:rPr lang="en-US" sz="2000" dirty="0" smtClean="0">
                <a:latin typeface="Symbol" pitchFamily="18" charset="2"/>
              </a:rPr>
              <a:t>e</a:t>
            </a:r>
            <a:endParaRPr lang="en-US" sz="2000" dirty="0" smtClean="0">
              <a:latin typeface="Comic Sans MS" pitchFamily="66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0" y="1295400"/>
          <a:ext cx="9001125" cy="1200150"/>
        </p:xfrm>
        <a:graphic>
          <a:graphicData uri="http://schemas.openxmlformats.org/presentationml/2006/ole">
            <p:oleObj spid="_x0000_s44034" name="Acrobat Document" r:id="rId3" imgW="5572032" imgH="742815" progId="AcroExch.Document.7">
              <p:embed/>
            </p:oleObj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4036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8353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Audio Control Protocol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0" y="2819400"/>
            <a:ext cx="9144000" cy="3429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Protocol developed by Philips to reliably transmit messages in presence of imperfect clocks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Design logic for receiver to map measured delays between successive falling edges to sequence of bits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Verification: Prove that message transmission is reliable for a given skew rate </a:t>
            </a:r>
            <a:r>
              <a:rPr lang="en-US" sz="2000" dirty="0" smtClean="0">
                <a:latin typeface="Symbol" pitchFamily="18" charset="2"/>
              </a:rPr>
              <a:t>e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Optimization: Find the largest skew value that the protocol tolerates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See section 7.2.1 for Sender and Receiver processes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0" y="1295400"/>
          <a:ext cx="9001125" cy="1200150"/>
        </p:xfrm>
        <a:graphic>
          <a:graphicData uri="http://schemas.openxmlformats.org/presentationml/2006/ole">
            <p:oleObj spid="_x0000_s45058" name="Acrobat Document" r:id="rId3" imgW="5572032" imgH="742815" progId="AcroExch.Document.7">
              <p:embed/>
            </p:oleObj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5060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8353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Timed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438378" y="1903182"/>
            <a:ext cx="1266693" cy="400110"/>
            <a:chOff x="1438378" y="1883603"/>
            <a:chExt cx="1266693" cy="400110"/>
          </a:xfrm>
        </p:grpSpPr>
        <p:cxnSp>
          <p:nvCxnSpPr>
            <p:cNvPr id="73" name="Straight Arrow Connector 72"/>
            <p:cNvCxnSpPr>
              <a:endCxn id="74" idx="2"/>
            </p:cNvCxnSpPr>
            <p:nvPr/>
          </p:nvCxnSpPr>
          <p:spPr>
            <a:xfrm>
              <a:off x="2171671" y="2250888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1438378" y="1883603"/>
              <a:ext cx="12666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x :=0</a:t>
              </a:r>
              <a:endParaRPr lang="en-US" sz="20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705071" y="2017094"/>
            <a:ext cx="685800" cy="467589"/>
            <a:chOff x="5791200" y="2629702"/>
            <a:chExt cx="685800" cy="467589"/>
          </a:xfrm>
        </p:grpSpPr>
        <p:sp>
          <p:nvSpPr>
            <p:cNvPr id="74" name="Oval 7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848605" y="2663441"/>
              <a:ext cx="4739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off</a:t>
              </a:r>
              <a:endParaRPr lang="en-US" sz="20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281728" y="2283847"/>
            <a:ext cx="1861743" cy="400110"/>
            <a:chOff x="2914136" y="2385249"/>
            <a:chExt cx="1861743" cy="400110"/>
          </a:xfrm>
        </p:grpSpPr>
        <p:cxnSp>
          <p:nvCxnSpPr>
            <p:cNvPr id="77" name="Straight Arrow Connector 76"/>
            <p:cNvCxnSpPr/>
            <p:nvPr/>
          </p:nvCxnSpPr>
          <p:spPr>
            <a:xfrm>
              <a:off x="3023279" y="2403764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2914136" y="2385249"/>
              <a:ext cx="17169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press ? </a:t>
              </a:r>
              <a:r>
                <a:rPr lang="en-US" sz="2000" dirty="0" smtClean="0">
                  <a:sym typeface="Wingdings" panose="05000000000000000000" pitchFamily="2" charset="2"/>
                </a:rPr>
                <a:t> x:=0</a:t>
              </a:r>
              <a:endParaRPr lang="en-US" sz="2000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143471" y="2050833"/>
            <a:ext cx="685800" cy="467589"/>
            <a:chOff x="5791200" y="2629702"/>
            <a:chExt cx="685800" cy="467589"/>
          </a:xfrm>
        </p:grpSpPr>
        <p:sp>
          <p:nvSpPr>
            <p:cNvPr id="34" name="Oval 3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848605" y="2663441"/>
              <a:ext cx="5838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dim</a:t>
              </a:r>
              <a:endParaRPr lang="en-US" sz="20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546614" y="2038930"/>
            <a:ext cx="807465" cy="467589"/>
            <a:chOff x="5755943" y="2629702"/>
            <a:chExt cx="807465" cy="467589"/>
          </a:xfrm>
        </p:grpSpPr>
        <p:sp>
          <p:nvSpPr>
            <p:cNvPr id="39" name="Oval 38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755943" y="2647306"/>
              <a:ext cx="8074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bright</a:t>
              </a:r>
              <a:endParaRPr lang="en-US" sz="2000" dirty="0"/>
            </a:p>
          </p:txBody>
        </p:sp>
      </p:grpSp>
      <p:sp>
        <p:nvSpPr>
          <p:cNvPr id="30" name="Arc 29"/>
          <p:cNvSpPr/>
          <p:nvPr/>
        </p:nvSpPr>
        <p:spPr>
          <a:xfrm rot="5400000">
            <a:off x="5053892" y="44948"/>
            <a:ext cx="914400" cy="4963832"/>
          </a:xfrm>
          <a:prstGeom prst="arc">
            <a:avLst>
              <a:gd name="adj1" fmla="val 16200000"/>
              <a:gd name="adj2" fmla="val 5473762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3029175" y="1627372"/>
            <a:ext cx="2360425" cy="857311"/>
          </a:xfrm>
          <a:prstGeom prst="arc">
            <a:avLst>
              <a:gd name="adj1" fmla="val 10800363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4923556" y="3017959"/>
            <a:ext cx="854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dirty="0" smtClean="0"/>
              <a:t>ress?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3166537" y="1227262"/>
            <a:ext cx="17570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press ? &amp; x &gt;=1</a:t>
            </a:r>
            <a:endParaRPr lang="en-US" sz="2000" dirty="0"/>
          </a:p>
        </p:txBody>
      </p:sp>
      <p:grpSp>
        <p:nvGrpSpPr>
          <p:cNvPr id="3" name="Group 2"/>
          <p:cNvGrpSpPr/>
          <p:nvPr/>
        </p:nvGrpSpPr>
        <p:grpSpPr>
          <a:xfrm>
            <a:off x="5778085" y="1792329"/>
            <a:ext cx="1814728" cy="513109"/>
            <a:chOff x="5410493" y="1893731"/>
            <a:chExt cx="1814728" cy="513109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5461679" y="2406840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5410493" y="1893731"/>
              <a:ext cx="18147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press ? &amp; x &lt;= 1</a:t>
              </a:r>
              <a:endParaRPr lang="en-US" sz="2000" dirty="0"/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200939" y="3319416"/>
            <a:ext cx="34702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Initial state = (mode = off, x = 0)</a:t>
            </a:r>
            <a:endParaRPr lang="en-US" sz="2000" dirty="0"/>
          </a:p>
        </p:txBody>
      </p:sp>
      <p:sp>
        <p:nvSpPr>
          <p:cNvPr id="56" name="TextBox 55"/>
          <p:cNvSpPr txBox="1"/>
          <p:nvPr/>
        </p:nvSpPr>
        <p:spPr>
          <a:xfrm>
            <a:off x="200939" y="3685581"/>
            <a:ext cx="45190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Timed transition: (off, 0) – 0.5 </a:t>
            </a:r>
            <a:r>
              <a:rPr lang="en-US" sz="2000" dirty="0" smtClean="0">
                <a:sym typeface="Wingdings" panose="05000000000000000000" pitchFamily="2" charset="2"/>
              </a:rPr>
              <a:t> (off, 0.5)</a:t>
            </a:r>
            <a:endParaRPr lang="en-US" sz="2000" dirty="0"/>
          </a:p>
        </p:txBody>
      </p:sp>
      <p:sp>
        <p:nvSpPr>
          <p:cNvPr id="57" name="TextBox 56"/>
          <p:cNvSpPr txBox="1"/>
          <p:nvPr/>
        </p:nvSpPr>
        <p:spPr>
          <a:xfrm>
            <a:off x="200939" y="4075868"/>
            <a:ext cx="4950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Input transition: (off, 0.5) – press?  </a:t>
            </a:r>
            <a:r>
              <a:rPr lang="en-US" sz="2000" dirty="0" smtClean="0">
                <a:sym typeface="Wingdings" panose="05000000000000000000" pitchFamily="2" charset="2"/>
              </a:rPr>
              <a:t> (dim, 0)</a:t>
            </a:r>
            <a:endParaRPr lang="en-US" sz="2000" dirty="0"/>
          </a:p>
        </p:txBody>
      </p:sp>
      <p:sp>
        <p:nvSpPr>
          <p:cNvPr id="58" name="TextBox 57"/>
          <p:cNvSpPr txBox="1"/>
          <p:nvPr/>
        </p:nvSpPr>
        <p:spPr>
          <a:xfrm>
            <a:off x="200939" y="4502825"/>
            <a:ext cx="4770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Timed transition: (dim, 0) – 0.8 </a:t>
            </a:r>
            <a:r>
              <a:rPr lang="en-US" sz="2000" dirty="0" smtClean="0">
                <a:sym typeface="Wingdings" panose="05000000000000000000" pitchFamily="2" charset="2"/>
              </a:rPr>
              <a:t> (dim, 0.8)</a:t>
            </a:r>
            <a:endParaRPr lang="en-US" sz="2000" dirty="0"/>
          </a:p>
        </p:txBody>
      </p:sp>
      <p:sp>
        <p:nvSpPr>
          <p:cNvPr id="59" name="TextBox 58"/>
          <p:cNvSpPr txBox="1"/>
          <p:nvPr/>
        </p:nvSpPr>
        <p:spPr>
          <a:xfrm>
            <a:off x="200939" y="4908218"/>
            <a:ext cx="55517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Input transition: (dim, 0.8) – press?  </a:t>
            </a:r>
            <a:r>
              <a:rPr lang="en-US" sz="2000" dirty="0" smtClean="0">
                <a:sym typeface="Wingdings" panose="05000000000000000000" pitchFamily="2" charset="2"/>
              </a:rPr>
              <a:t> (bright,  0.8)</a:t>
            </a:r>
            <a:endParaRPr lang="en-US" sz="2000" dirty="0"/>
          </a:p>
        </p:txBody>
      </p:sp>
      <p:sp>
        <p:nvSpPr>
          <p:cNvPr id="60" name="TextBox 59"/>
          <p:cNvSpPr txBox="1"/>
          <p:nvPr/>
        </p:nvSpPr>
        <p:spPr>
          <a:xfrm>
            <a:off x="200939" y="5308328"/>
            <a:ext cx="4770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Timed transition: (dim, 0.8) – 1 </a:t>
            </a:r>
            <a:r>
              <a:rPr lang="en-US" sz="2000" dirty="0" smtClean="0">
                <a:sym typeface="Wingdings" panose="05000000000000000000" pitchFamily="2" charset="2"/>
              </a:rPr>
              <a:t> (dim, 1.8)</a:t>
            </a:r>
            <a:endParaRPr lang="en-US" sz="2000" dirty="0"/>
          </a:p>
        </p:txBody>
      </p:sp>
      <p:sp>
        <p:nvSpPr>
          <p:cNvPr id="61" name="TextBox 60"/>
          <p:cNvSpPr txBox="1"/>
          <p:nvPr/>
        </p:nvSpPr>
        <p:spPr>
          <a:xfrm>
            <a:off x="200939" y="5708438"/>
            <a:ext cx="52023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Input transition: (dim, 1.8) – press?  </a:t>
            </a:r>
            <a:r>
              <a:rPr lang="en-US" sz="2000" dirty="0" smtClean="0">
                <a:sym typeface="Wingdings" panose="05000000000000000000" pitchFamily="2" charset="2"/>
              </a:rPr>
              <a:t> (off, </a:t>
            </a:r>
            <a:r>
              <a:rPr lang="en-US" sz="2000" dirty="0">
                <a:sym typeface="Wingdings" panose="05000000000000000000" pitchFamily="2" charset="2"/>
              </a:rPr>
              <a:t> 1</a:t>
            </a:r>
            <a:r>
              <a:rPr lang="en-US" sz="2000" dirty="0" smtClean="0">
                <a:sym typeface="Wingdings" panose="05000000000000000000" pitchFamily="2" charset="2"/>
              </a:rPr>
              <a:t>.8)</a:t>
            </a:r>
            <a:endParaRPr lang="en-US" sz="2000" dirty="0"/>
          </a:p>
        </p:txBody>
      </p:sp>
      <p:grpSp>
        <p:nvGrpSpPr>
          <p:cNvPr id="44" name="Group 4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07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839092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85" grpId="0"/>
      <p:bldP spid="50" grpId="0"/>
      <p:bldP spid="55" grpId="0"/>
      <p:bldP spid="56" grpId="0"/>
      <p:bldP spid="57" grpId="0"/>
      <p:bldP spid="58" grpId="0"/>
      <p:bldP spid="59" grpId="0"/>
      <p:bldP spid="60" grpId="0"/>
      <p:bldP spid="6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37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0"/>
            <a:ext cx="7772400" cy="1143000"/>
          </a:xfrm>
        </p:spPr>
        <p:txBody>
          <a:bodyPr/>
          <a:lstStyle/>
          <a:p>
            <a:r>
              <a:rPr lang="en-US" sz="2800" dirty="0">
                <a:solidFill>
                  <a:srgbClr val="C00000"/>
                </a:solidFill>
                <a:latin typeface="Comic Sans MS" pitchFamily="66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</a:rPr>
              <a:t>Implantable Pacemaker Modeling</a:t>
            </a:r>
            <a:endParaRPr lang="en-US" sz="2800" dirty="0">
              <a:solidFill>
                <a:srgbClr val="C00000"/>
              </a:solidFill>
              <a:latin typeface="Comic Sans MS" pitchFamily="66" charset="0"/>
            </a:endParaRPr>
          </a:p>
        </p:txBody>
      </p:sp>
      <p:pic>
        <p:nvPicPr>
          <p:cNvPr id="64" name="内容占位符 4" descr="PM_timers.jp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 cstate="print"/>
          <a:stretch>
            <a:fillRect/>
          </a:stretch>
        </p:blipFill>
        <p:spPr bwMode="auto">
          <a:xfrm>
            <a:off x="3371288" y="2057400"/>
            <a:ext cx="5772713" cy="292676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pic>
        <p:nvPicPr>
          <p:cNvPr id="65" name="Picture 2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8" cstate="print"/>
          <a:stretch>
            <a:fillRect/>
          </a:stretch>
        </p:blipFill>
        <p:spPr bwMode="auto">
          <a:xfrm>
            <a:off x="18488" y="2133601"/>
            <a:ext cx="3276600" cy="25721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" name="直接箭头连接符 7"/>
          <p:cNvCxnSpPr/>
          <p:nvPr>
            <p:custDataLst>
              <p:tags r:id="rId4"/>
            </p:custDataLst>
          </p:nvPr>
        </p:nvCxnSpPr>
        <p:spPr bwMode="auto">
          <a:xfrm flipV="1">
            <a:off x="1694887" y="2209800"/>
            <a:ext cx="1905000" cy="1676400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7" name="直接箭头连接符 9"/>
          <p:cNvCxnSpPr/>
          <p:nvPr>
            <p:custDataLst>
              <p:tags r:id="rId5"/>
            </p:custDataLst>
          </p:nvPr>
        </p:nvCxnSpPr>
        <p:spPr bwMode="auto">
          <a:xfrm flipV="1">
            <a:off x="1999687" y="2590800"/>
            <a:ext cx="1600200" cy="1524000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6083" name="Acrobat Document" r:id="rId10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 Analysis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3528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514600" y="20574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514600" y="25908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248400" y="2057400"/>
            <a:ext cx="838200" cy="0"/>
          </a:xfrm>
          <a:prstGeom prst="line">
            <a:avLst/>
          </a:prstGeom>
          <a:noFill/>
          <a:ln w="31750">
            <a:solidFill>
              <a:schemeClr val="folHlink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248400" y="2514600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446522" y="1750368"/>
            <a:ext cx="1846980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Timed Model</a:t>
            </a:r>
            <a:endParaRPr lang="en-US" sz="2400" dirty="0"/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387350" y="2362200"/>
            <a:ext cx="1965325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Requirement</a:t>
            </a: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245350" y="1752600"/>
            <a:ext cx="1598613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chemeClr val="folHlink"/>
                </a:solidFill>
              </a:rPr>
              <a:t>yes/proof</a:t>
            </a: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239000" y="2286000"/>
            <a:ext cx="116205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rgbClr val="CC0000"/>
                </a:solidFill>
              </a:rPr>
              <a:t>no/bug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2004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solidFill>
                  <a:schemeClr val="hlink"/>
                </a:solidFill>
              </a:rPr>
              <a:t>Model Checker</a:t>
            </a: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0" y="2971800"/>
            <a:ext cx="8991600" cy="2819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to adapt algorithms for searching through the state-space of a model in presence of clock variables and timing constraints?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Application: Formal analysis of timing-based coordination and communication protocols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Must handle the space of clock valuations symbolically!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Popular model checker: </a:t>
            </a:r>
            <a:r>
              <a:rPr lang="en-US" sz="2000" dirty="0" err="1" smtClean="0">
                <a:latin typeface="Comic Sans MS" pitchFamily="66" charset="0"/>
              </a:rPr>
              <a:t>Uppaal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710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43092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 Analysis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1851071" y="3359640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2384474" y="29718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711128" y="2895600"/>
            <a:ext cx="6270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y:=0</a:t>
            </a:r>
          </a:p>
        </p:txBody>
      </p:sp>
      <p:sp>
        <p:nvSpPr>
          <p:cNvPr id="12" name="Arc 11"/>
          <p:cNvSpPr/>
          <p:nvPr/>
        </p:nvSpPr>
        <p:spPr>
          <a:xfrm>
            <a:off x="2590800" y="2590800"/>
            <a:ext cx="488275" cy="812000"/>
          </a:xfrm>
          <a:prstGeom prst="arc">
            <a:avLst>
              <a:gd name="adj1" fmla="val 10800363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953000" y="29718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3276600" y="3352800"/>
            <a:ext cx="1676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029200" y="3124200"/>
            <a:ext cx="681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x&lt;=2</a:t>
            </a:r>
          </a:p>
        </p:txBody>
      </p:sp>
      <p:sp>
        <p:nvSpPr>
          <p:cNvPr id="23" name="Oval 22"/>
          <p:cNvSpPr/>
          <p:nvPr/>
        </p:nvSpPr>
        <p:spPr>
          <a:xfrm>
            <a:off x="6858000" y="38100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6705600" y="19812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>
            <a:endCxn id="24" idx="3"/>
          </p:cNvCxnSpPr>
          <p:nvPr/>
        </p:nvCxnSpPr>
        <p:spPr>
          <a:xfrm flipV="1">
            <a:off x="5791200" y="2631061"/>
            <a:ext cx="1045049" cy="56933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791200" y="3581400"/>
            <a:ext cx="1066800" cy="457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595288" y="2514600"/>
            <a:ext cx="6687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 &gt; 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712596" y="3810000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y = 3</a:t>
            </a:r>
          </a:p>
        </p:txBody>
      </p:sp>
      <p:sp>
        <p:nvSpPr>
          <p:cNvPr id="32" name="Right Arrow 31"/>
          <p:cNvSpPr/>
          <p:nvPr/>
        </p:nvSpPr>
        <p:spPr>
          <a:xfrm>
            <a:off x="3505200" y="3581400"/>
            <a:ext cx="1066800" cy="1524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500000">
            <a:off x="5257800" y="4191000"/>
            <a:ext cx="1066800" cy="152400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596961" y="4191000"/>
            <a:ext cx="1856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Infeasible Path !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656133" y="2895600"/>
            <a:ext cx="6222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x:=0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813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8353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Timed Automata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0" y="685800"/>
            <a:ext cx="9144000" cy="556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Motivation: When is exact analysis of timing constraints possible?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timed process TP is a timed automaton if for every clock variable x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Assignments to x in the description of TP are of the form x:=0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An atomic expression involving x in the description of TP (in clock-invariants or in guards) must of the form “x~ k”, where k is a constant and ~ is a comparison operation (=, &lt;=, &gt;, &lt;, &gt;=)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such a model, one can express constant lower and upper bounds on timing delays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Closed under parallel composition: If TP1 and TP2 are timed automata then TP1 | TP2 is also a timed automaton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Finite-state timed automaton: A timed automaton where all variables other than clock variables have finite types (e.g. Boolean, enumerated)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State-space is still infinite due to clock variables, but verification is solvable exactly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017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8353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 Analysis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33397" y="3283440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066800" y="28956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983720" y="2819400"/>
            <a:ext cx="14911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x&gt;=3 </a:t>
            </a:r>
            <a:r>
              <a:rPr lang="en-US" sz="2000" dirty="0" smtClean="0">
                <a:sym typeface="Wingdings" pitchFamily="2" charset="2"/>
              </a:rPr>
              <a:t> </a:t>
            </a:r>
            <a:r>
              <a:rPr lang="en-US" sz="2000" dirty="0" smtClean="0"/>
              <a:t>y:=0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981200" y="3276600"/>
            <a:ext cx="1524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196925" y="2895600"/>
            <a:ext cx="6815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A</a:t>
            </a:r>
          </a:p>
          <a:p>
            <a:pPr algn="ctr"/>
            <a:r>
              <a:rPr lang="en-US" sz="2000" dirty="0" smtClean="0"/>
              <a:t>x&lt;=5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6172200" y="2286000"/>
            <a:ext cx="838200" cy="72174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6096000" y="3581400"/>
            <a:ext cx="914400" cy="762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791200" y="2209800"/>
            <a:ext cx="10775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(y &gt;= 6)?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731946" y="3886200"/>
            <a:ext cx="9444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(x = 7)?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76400" y="4419600"/>
            <a:ext cx="4641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Which of the modes D, E, F are reachable ?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48691" y="2819400"/>
            <a:ext cx="8018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 smtClean="0"/>
              <a:t>x,y</a:t>
            </a:r>
            <a:r>
              <a:rPr lang="en-US" sz="2000" dirty="0" smtClean="0"/>
              <a:t>:=0</a:t>
            </a:r>
          </a:p>
        </p:txBody>
      </p:sp>
      <p:sp>
        <p:nvSpPr>
          <p:cNvPr id="26" name="Oval 25"/>
          <p:cNvSpPr/>
          <p:nvPr/>
        </p:nvSpPr>
        <p:spPr>
          <a:xfrm>
            <a:off x="3505200" y="28956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4281742" y="2819400"/>
            <a:ext cx="10775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(y &gt;= 2)?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4419600" y="3276600"/>
            <a:ext cx="990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3635325" y="2895600"/>
            <a:ext cx="6815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B</a:t>
            </a:r>
          </a:p>
          <a:p>
            <a:pPr algn="ctr"/>
            <a:r>
              <a:rPr lang="en-US" sz="2000" dirty="0" smtClean="0"/>
              <a:t>x&lt;=7</a:t>
            </a:r>
          </a:p>
        </p:txBody>
      </p:sp>
      <p:sp>
        <p:nvSpPr>
          <p:cNvPr id="39" name="Oval 38"/>
          <p:cNvSpPr/>
          <p:nvPr/>
        </p:nvSpPr>
        <p:spPr>
          <a:xfrm>
            <a:off x="5410200" y="28956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540325" y="2895600"/>
            <a:ext cx="6815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C</a:t>
            </a:r>
          </a:p>
          <a:p>
            <a:pPr algn="ctr"/>
            <a:r>
              <a:rPr lang="en-US" sz="2000" dirty="0" smtClean="0"/>
              <a:t>x&lt;=8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6324600" y="3276600"/>
            <a:ext cx="990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198823" y="2895600"/>
            <a:ext cx="1072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(x &lt;= 4)?</a:t>
            </a:r>
          </a:p>
        </p:txBody>
      </p:sp>
      <p:sp>
        <p:nvSpPr>
          <p:cNvPr id="45" name="Oval 44"/>
          <p:cNvSpPr/>
          <p:nvPr/>
        </p:nvSpPr>
        <p:spPr>
          <a:xfrm>
            <a:off x="7010400" y="18288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315200" y="2057400"/>
            <a:ext cx="341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D</a:t>
            </a:r>
          </a:p>
        </p:txBody>
      </p:sp>
      <p:sp>
        <p:nvSpPr>
          <p:cNvPr id="47" name="Oval 46"/>
          <p:cNvSpPr/>
          <p:nvPr/>
        </p:nvSpPr>
        <p:spPr>
          <a:xfrm>
            <a:off x="7315200" y="28956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7636030" y="3124200"/>
            <a:ext cx="309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E</a:t>
            </a:r>
          </a:p>
        </p:txBody>
      </p:sp>
      <p:sp>
        <p:nvSpPr>
          <p:cNvPr id="49" name="Oval 48"/>
          <p:cNvSpPr/>
          <p:nvPr/>
        </p:nvSpPr>
        <p:spPr>
          <a:xfrm>
            <a:off x="7010400" y="40386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7334436" y="4267200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F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457200" y="5257800"/>
            <a:ext cx="8037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Requires propagation of the reachable combinations of x and y symbolically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915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08353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5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 Analysis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33397" y="3283440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066800" y="28956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370851" y="2895600"/>
            <a:ext cx="3337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A</a:t>
            </a:r>
          </a:p>
          <a:p>
            <a:pPr algn="ctr"/>
            <a:endParaRPr lang="en-US" sz="2000" dirty="0" smtClean="0"/>
          </a:p>
        </p:txBody>
      </p:sp>
      <p:sp>
        <p:nvSpPr>
          <p:cNvPr id="35" name="TextBox 34"/>
          <p:cNvSpPr txBox="1"/>
          <p:nvPr/>
        </p:nvSpPr>
        <p:spPr>
          <a:xfrm>
            <a:off x="80214" y="2819400"/>
            <a:ext cx="1027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,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:=0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86614" y="3886200"/>
            <a:ext cx="47040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Initial set of clock-valuations: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= 0 &amp;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= 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6614" y="4366275"/>
            <a:ext cx="80299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Clock-zone: Uniform representation of constraints that arise during analysis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86614" y="4953000"/>
            <a:ext cx="71985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Constraints of two types:</a:t>
            </a:r>
          </a:p>
          <a:p>
            <a:r>
              <a:rPr lang="en-US" sz="2000" dirty="0" smtClean="0"/>
              <a:t>	1. Lower/upper bound on value of a clock variable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2. Lower/upper bound on difference of two clock variables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48691" y="1295400"/>
            <a:ext cx="16610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 R</a:t>
            </a:r>
            <a:r>
              <a:rPr lang="en-US" sz="2000" baseline="-25000" dirty="0" smtClean="0"/>
              <a:t>0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0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120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356562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7" grpId="0"/>
      <p:bldP spid="3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 Analysis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1045374" y="3144790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578777" y="275695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607913" y="2756950"/>
            <a:ext cx="8835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A</a:t>
            </a:r>
          </a:p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5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35928" y="3657600"/>
            <a:ext cx="8740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Starting from a state in R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, as time elapses, which clock-valuations are reachable ?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89551" y="1447800"/>
            <a:ext cx="16610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 R</a:t>
            </a:r>
            <a:r>
              <a:rPr lang="en-US" sz="2000" baseline="-25000" dirty="0" smtClean="0"/>
              <a:t>0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0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5928" y="4074109"/>
            <a:ext cx="76811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During a timed transition, values of all clocks increase.</a:t>
            </a:r>
          </a:p>
          <a:p>
            <a:r>
              <a:rPr lang="en-US" sz="2000" dirty="0" smtClean="0"/>
              <a:t>How are the constraints impacted? What’s the effect of clock-invariant 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5928" y="4943241"/>
            <a:ext cx="80696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1: Compute effect of timed transitions ignoring clock-invariants</a:t>
            </a:r>
            <a:endParaRPr lang="en-US" sz="2000" dirty="0"/>
          </a:p>
          <a:p>
            <a:r>
              <a:rPr lang="en-US" sz="2000" dirty="0"/>
              <a:t>	</a:t>
            </a:r>
            <a:r>
              <a:rPr lang="en-US" sz="2000" dirty="0" smtClean="0"/>
              <a:t>Constraints on individual clocks: Change upper bound to </a:t>
            </a:r>
            <a:r>
              <a:rPr lang="en-US" sz="2000" dirty="0" err="1" smtClean="0"/>
              <a:t>Infty</a:t>
            </a:r>
            <a:endParaRPr lang="en-US" sz="2000" dirty="0" smtClean="0"/>
          </a:p>
          <a:p>
            <a:r>
              <a:rPr lang="en-US" sz="2000" dirty="0"/>
              <a:t>	</a:t>
            </a:r>
            <a:r>
              <a:rPr lang="en-US" sz="2000" dirty="0" smtClean="0"/>
              <a:t>Constraints on differences between clock values: unchanged (why?)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619630" y="1478506"/>
            <a:ext cx="18261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 R’</a:t>
            </a:r>
            <a:r>
              <a:rPr lang="en-US" sz="2000" baseline="-25000" dirty="0" smtClean="0"/>
              <a:t>0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</a:t>
            </a:r>
            <a:r>
              <a:rPr lang="en-US" sz="2000" dirty="0" err="1" smtClean="0"/>
              <a:t>Infty</a:t>
            </a:r>
            <a:endParaRPr lang="en-US" sz="2000" dirty="0" smtClean="0"/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</a:t>
            </a:r>
            <a:r>
              <a:rPr lang="en-US" sz="2000" dirty="0" err="1" smtClean="0"/>
              <a:t>Infty</a:t>
            </a:r>
            <a:endParaRPr lang="en-US" sz="2000" dirty="0" smtClean="0"/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222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57090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14" grpId="0"/>
      <p:bldP spid="16" grpId="0"/>
      <p:bldP spid="1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 Analysis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1045374" y="3144790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578777" y="275695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607913" y="2756950"/>
            <a:ext cx="8835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A</a:t>
            </a:r>
          </a:p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5928" y="4074109"/>
            <a:ext cx="77517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Desired clock-zone R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: Set of clock-valuations reachable while in mode A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Intersection of constraints in R’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and the clock-invariant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5928" y="4943241"/>
            <a:ext cx="69836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Canonicalization: Tighten all bounds to reflect implied constraints</a:t>
            </a:r>
            <a:endParaRPr lang="en-US" sz="2000" dirty="0"/>
          </a:p>
          <a:p>
            <a:r>
              <a:rPr lang="en-US" sz="2000" dirty="0"/>
              <a:t>	</a:t>
            </a:r>
            <a:r>
              <a:rPr lang="en-US" sz="2000" dirty="0" smtClean="0"/>
              <a:t>Each lower bound should be as high as possible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Each upper bound should be as low as possible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59006" y="1295400"/>
            <a:ext cx="17765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 R’</a:t>
            </a:r>
            <a:r>
              <a:rPr lang="en-US" sz="2000" baseline="-25000" dirty="0" smtClean="0"/>
              <a:t>0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</a:t>
            </a:r>
            <a:r>
              <a:rPr lang="en-US" sz="2000" dirty="0" err="1" smtClean="0"/>
              <a:t>Infty</a:t>
            </a:r>
            <a:endParaRPr lang="en-US" sz="2000" dirty="0" smtClean="0"/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</a:t>
            </a:r>
            <a:r>
              <a:rPr lang="en-US" sz="2000" dirty="0" err="1" smtClean="0"/>
              <a:t>Infty</a:t>
            </a:r>
            <a:endParaRPr lang="en-US" sz="2000" dirty="0" smtClean="0"/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19010" y="1295400"/>
            <a:ext cx="176279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 R”</a:t>
            </a:r>
            <a:r>
              <a:rPr lang="en-US" sz="2000" baseline="-25000" dirty="0" smtClean="0"/>
              <a:t>0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5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</a:t>
            </a:r>
            <a:r>
              <a:rPr lang="en-US" sz="2000" dirty="0" err="1" smtClean="0"/>
              <a:t>Infty</a:t>
            </a:r>
            <a:endParaRPr lang="en-US" sz="2000" dirty="0" smtClean="0"/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638800" y="1295400"/>
            <a:ext cx="16610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 R</a:t>
            </a:r>
            <a:r>
              <a:rPr lang="en-US" sz="2000" baseline="-25000" dirty="0"/>
              <a:t>1</a:t>
            </a:r>
            <a:endParaRPr lang="en-US" sz="2000" baseline="-25000" dirty="0" smtClean="0"/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5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</a:t>
            </a:r>
            <a:r>
              <a:rPr lang="en-US" sz="2000" dirty="0" smtClean="0">
                <a:solidFill>
                  <a:srgbClr val="FF0000"/>
                </a:solidFill>
              </a:rPr>
              <a:t>5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325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213911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8" grpId="0"/>
      <p:bldP spid="1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 Analysis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1045374" y="3144790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578777" y="275695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607913" y="2756950"/>
            <a:ext cx="8835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A</a:t>
            </a:r>
          </a:p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5928" y="3740160"/>
            <a:ext cx="77457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Desired clock-zone R</a:t>
            </a:r>
            <a:r>
              <a:rPr lang="en-US" sz="2000" baseline="-25000" dirty="0"/>
              <a:t>2</a:t>
            </a:r>
            <a:r>
              <a:rPr lang="en-US" sz="2000" dirty="0" smtClean="0"/>
              <a:t>: What are set of clock-valuations upon entry to B ?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5928" y="4174529"/>
            <a:ext cx="56663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1: Intersect guard 3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with the clock-zone R</a:t>
            </a:r>
            <a:r>
              <a:rPr lang="en-US" sz="2000" baseline="-25000" dirty="0" smtClean="0"/>
              <a:t>1</a:t>
            </a:r>
            <a:endParaRPr lang="en-US" sz="20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1223930" y="1344812"/>
            <a:ext cx="16610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 R</a:t>
            </a:r>
            <a:r>
              <a:rPr lang="en-US" sz="2000" baseline="-25000" dirty="0"/>
              <a:t>1</a:t>
            </a:r>
            <a:endParaRPr lang="en-US" sz="2000" baseline="-25000" dirty="0" smtClean="0"/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5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370487" y="2792663"/>
            <a:ext cx="16594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&gt;=3 </a:t>
            </a:r>
            <a:r>
              <a:rPr lang="en-US" sz="2000" dirty="0" smtClean="0">
                <a:sym typeface="Wingdings" pitchFamily="2" charset="2"/>
              </a:rPr>
              <a:t> </a:t>
            </a:r>
            <a:r>
              <a:rPr lang="en-US" sz="2000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:=0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452124" y="3249863"/>
            <a:ext cx="1524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3976124" y="2868863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284983" y="2868863"/>
            <a:ext cx="3241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B</a:t>
            </a:r>
          </a:p>
          <a:p>
            <a:pPr algn="ctr"/>
            <a:endParaRPr lang="en-US" sz="2000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3192539" y="1447404"/>
            <a:ext cx="1661032" cy="1220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baseline="-25000" dirty="0" smtClean="0"/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5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35928" y="4574639"/>
            <a:ext cx="48886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2: </a:t>
            </a:r>
            <a:r>
              <a:rPr lang="en-US" sz="2000" dirty="0" err="1" smtClean="0"/>
              <a:t>Canonicalize</a:t>
            </a:r>
            <a:r>
              <a:rPr lang="en-US" sz="2000" dirty="0" smtClean="0"/>
              <a:t> by tightening constraints</a:t>
            </a:r>
            <a:endParaRPr lang="en-US" sz="2000" baseline="-25000" dirty="0"/>
          </a:p>
        </p:txBody>
      </p:sp>
      <p:sp>
        <p:nvSpPr>
          <p:cNvPr id="27" name="TextBox 26"/>
          <p:cNvSpPr txBox="1"/>
          <p:nvPr/>
        </p:nvSpPr>
        <p:spPr>
          <a:xfrm>
            <a:off x="5029200" y="1447404"/>
            <a:ext cx="1661032" cy="1220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baseline="-25000" dirty="0" smtClean="0"/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5</a:t>
            </a:r>
          </a:p>
          <a:p>
            <a:r>
              <a:rPr lang="en-US" sz="2000" dirty="0">
                <a:solidFill>
                  <a:srgbClr val="FF0000"/>
                </a:solidFill>
              </a:rPr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35928" y="4974749"/>
            <a:ext cx="60992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3: Capture the effect of assignment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:= 0</a:t>
            </a:r>
            <a:endParaRPr lang="en-US" sz="2000" baseline="-25000" dirty="0" smtClean="0"/>
          </a:p>
          <a:p>
            <a:r>
              <a:rPr lang="en-US" sz="2000" baseline="-25000" dirty="0" smtClean="0"/>
              <a:t> 	</a:t>
            </a:r>
            <a:r>
              <a:rPr lang="en-US" sz="2000" dirty="0" smtClean="0"/>
              <a:t>Bounds on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change, and so do bounds on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endParaRPr lang="en-US" sz="2000" dirty="0" smtClean="0"/>
          </a:p>
        </p:txBody>
      </p:sp>
      <p:sp>
        <p:nvSpPr>
          <p:cNvPr id="29" name="TextBox 28"/>
          <p:cNvSpPr txBox="1"/>
          <p:nvPr/>
        </p:nvSpPr>
        <p:spPr>
          <a:xfrm>
            <a:off x="6934200" y="1344812"/>
            <a:ext cx="16610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 R</a:t>
            </a:r>
            <a:r>
              <a:rPr lang="en-US" sz="2000" baseline="-25000" dirty="0" smtClean="0"/>
              <a:t>2</a:t>
            </a:r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5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35928" y="5682635"/>
            <a:ext cx="8048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4: </a:t>
            </a:r>
            <a:r>
              <a:rPr lang="en-US" sz="2000" dirty="0" err="1" smtClean="0"/>
              <a:t>Canonicalize</a:t>
            </a:r>
            <a:r>
              <a:rPr lang="en-US" sz="2000" dirty="0" smtClean="0"/>
              <a:t>. In this case, constraints are already as tight as possible</a:t>
            </a:r>
            <a:endParaRPr lang="en-US" sz="2000" baseline="-25000" dirty="0" smtClean="0"/>
          </a:p>
        </p:txBody>
      </p:sp>
      <p:grpSp>
        <p:nvGrpSpPr>
          <p:cNvPr id="31" name="Group 3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427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60042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 Analysis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1045374" y="3144790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578777" y="275695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607913" y="2756950"/>
            <a:ext cx="8835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B</a:t>
            </a:r>
            <a:endParaRPr lang="en-US" sz="2000" dirty="0" smtClean="0"/>
          </a:p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7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35928" y="3657600"/>
            <a:ext cx="8740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Starting from a state in R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, as time elapses, which clock-valuations are reachable ?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89551" y="1447800"/>
            <a:ext cx="16610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 R</a:t>
            </a:r>
            <a:r>
              <a:rPr lang="en-US" sz="2000" baseline="-25000" dirty="0"/>
              <a:t>2</a:t>
            </a:r>
            <a:endParaRPr lang="en-US" sz="2000" baseline="-25000" dirty="0" smtClean="0"/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5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0</a:t>
            </a:r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5928" y="4078434"/>
            <a:ext cx="6321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1: Set upper bounds on individual clock values to </a:t>
            </a:r>
            <a:r>
              <a:rPr lang="en-US" sz="2000" dirty="0" err="1" smtClean="0"/>
              <a:t>Infty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2619630" y="1550392"/>
            <a:ext cx="1776577" cy="1220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baseline="-25000" dirty="0" smtClean="0"/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</a:t>
            </a:r>
            <a:r>
              <a:rPr lang="en-US" sz="2000" dirty="0" err="1" smtClean="0"/>
              <a:t>Infty</a:t>
            </a:r>
            <a:endParaRPr lang="en-US" sz="2000" dirty="0" smtClean="0"/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</a:t>
            </a:r>
            <a:r>
              <a:rPr lang="en-US" sz="2000" dirty="0" err="1" smtClean="0"/>
              <a:t>Infty</a:t>
            </a:r>
            <a:endParaRPr lang="en-US" sz="2000" dirty="0" smtClean="0"/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35928" y="4524345"/>
            <a:ext cx="5206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2: Intersect with the clock-invariant 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7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4597288" y="1550392"/>
            <a:ext cx="1776577" cy="1220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baseline="-25000" dirty="0" smtClean="0"/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7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</a:t>
            </a:r>
            <a:r>
              <a:rPr lang="en-US" sz="2000" dirty="0" err="1" smtClean="0"/>
              <a:t>Infty</a:t>
            </a:r>
            <a:endParaRPr lang="en-US" sz="2000" dirty="0" smtClean="0"/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35928" y="5126375"/>
            <a:ext cx="88112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3: </a:t>
            </a:r>
            <a:r>
              <a:rPr lang="en-US" sz="2000" dirty="0" err="1" smtClean="0"/>
              <a:t>Canonicalize</a:t>
            </a:r>
            <a:r>
              <a:rPr lang="en-US" sz="2000" dirty="0" smtClean="0"/>
              <a:t> by tightening all the bounds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What is a good data structure to represent clock-zones?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What are algorithms for operations such as intersection, canonicalization?</a:t>
            </a:r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6635188" y="1433511"/>
            <a:ext cx="16610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 R</a:t>
            </a:r>
            <a:r>
              <a:rPr lang="en-US" sz="2000" baseline="-25000" dirty="0" smtClean="0"/>
              <a:t>3</a:t>
            </a:r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7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</a:t>
            </a:r>
            <a:r>
              <a:rPr lang="en-US" sz="2000" dirty="0" smtClean="0">
                <a:solidFill>
                  <a:srgbClr val="FF0000"/>
                </a:solidFill>
              </a:rPr>
              <a:t>4</a:t>
            </a:r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-x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529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807494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Timed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438378" y="1903182"/>
            <a:ext cx="1266693" cy="400110"/>
            <a:chOff x="1438378" y="1883603"/>
            <a:chExt cx="1266693" cy="400110"/>
          </a:xfrm>
        </p:grpSpPr>
        <p:cxnSp>
          <p:nvCxnSpPr>
            <p:cNvPr id="73" name="Straight Arrow Connector 72"/>
            <p:cNvCxnSpPr>
              <a:endCxn id="74" idx="2"/>
            </p:cNvCxnSpPr>
            <p:nvPr/>
          </p:nvCxnSpPr>
          <p:spPr>
            <a:xfrm>
              <a:off x="2171671" y="2250888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1438378" y="1883603"/>
              <a:ext cx="12666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x :=0</a:t>
              </a:r>
              <a:endParaRPr lang="en-US" sz="20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705071" y="2017094"/>
            <a:ext cx="685800" cy="467589"/>
            <a:chOff x="5791200" y="2629702"/>
            <a:chExt cx="685800" cy="467589"/>
          </a:xfrm>
        </p:grpSpPr>
        <p:sp>
          <p:nvSpPr>
            <p:cNvPr id="74" name="Oval 7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848605" y="2663441"/>
              <a:ext cx="4739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off</a:t>
              </a:r>
              <a:endParaRPr lang="en-US" sz="20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281728" y="2283847"/>
            <a:ext cx="1861743" cy="400110"/>
            <a:chOff x="2914136" y="2385249"/>
            <a:chExt cx="1861743" cy="400110"/>
          </a:xfrm>
        </p:grpSpPr>
        <p:cxnSp>
          <p:nvCxnSpPr>
            <p:cNvPr id="77" name="Straight Arrow Connector 76"/>
            <p:cNvCxnSpPr/>
            <p:nvPr/>
          </p:nvCxnSpPr>
          <p:spPr>
            <a:xfrm>
              <a:off x="3023279" y="2403764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2914136" y="2385249"/>
              <a:ext cx="17169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press ? </a:t>
              </a:r>
              <a:r>
                <a:rPr lang="en-US" sz="2000" dirty="0" smtClean="0">
                  <a:sym typeface="Wingdings" panose="05000000000000000000" pitchFamily="2" charset="2"/>
                </a:rPr>
                <a:t> x:=0</a:t>
              </a:r>
              <a:endParaRPr lang="en-US" sz="2000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143471" y="2050833"/>
            <a:ext cx="685800" cy="467589"/>
            <a:chOff x="5791200" y="2629702"/>
            <a:chExt cx="685800" cy="467589"/>
          </a:xfrm>
        </p:grpSpPr>
        <p:sp>
          <p:nvSpPr>
            <p:cNvPr id="34" name="Oval 33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848605" y="2663441"/>
              <a:ext cx="58381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dim</a:t>
              </a:r>
              <a:endParaRPr lang="en-US" sz="20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546614" y="2038930"/>
            <a:ext cx="807465" cy="467589"/>
            <a:chOff x="5755943" y="2629702"/>
            <a:chExt cx="807465" cy="467589"/>
          </a:xfrm>
        </p:grpSpPr>
        <p:sp>
          <p:nvSpPr>
            <p:cNvPr id="39" name="Oval 38"/>
            <p:cNvSpPr/>
            <p:nvPr/>
          </p:nvSpPr>
          <p:spPr>
            <a:xfrm>
              <a:off x="5791200" y="2629702"/>
              <a:ext cx="685800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755943" y="2647306"/>
              <a:ext cx="8074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bright</a:t>
              </a:r>
              <a:endParaRPr lang="en-US" sz="2000" dirty="0"/>
            </a:p>
          </p:txBody>
        </p:sp>
      </p:grpSp>
      <p:sp>
        <p:nvSpPr>
          <p:cNvPr id="30" name="Arc 29"/>
          <p:cNvSpPr/>
          <p:nvPr/>
        </p:nvSpPr>
        <p:spPr>
          <a:xfrm rot="5400000">
            <a:off x="5053892" y="44948"/>
            <a:ext cx="914400" cy="4963832"/>
          </a:xfrm>
          <a:prstGeom prst="arc">
            <a:avLst>
              <a:gd name="adj1" fmla="val 16200000"/>
              <a:gd name="adj2" fmla="val 5473762"/>
            </a:avLst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c 30"/>
          <p:cNvSpPr/>
          <p:nvPr/>
        </p:nvSpPr>
        <p:spPr>
          <a:xfrm>
            <a:off x="3029175" y="1627372"/>
            <a:ext cx="2360425" cy="857311"/>
          </a:xfrm>
          <a:prstGeom prst="arc">
            <a:avLst>
              <a:gd name="adj1" fmla="val 10800363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4923556" y="3017959"/>
            <a:ext cx="854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</a:t>
            </a:r>
            <a:r>
              <a:rPr lang="en-US" sz="2000" dirty="0" smtClean="0"/>
              <a:t>ress?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3166537" y="1227262"/>
            <a:ext cx="17570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press ? &amp; x &gt;=1</a:t>
            </a:r>
            <a:endParaRPr lang="en-US" sz="2000" dirty="0"/>
          </a:p>
        </p:txBody>
      </p:sp>
      <p:grpSp>
        <p:nvGrpSpPr>
          <p:cNvPr id="3" name="Group 2"/>
          <p:cNvGrpSpPr/>
          <p:nvPr/>
        </p:nvGrpSpPr>
        <p:grpSpPr>
          <a:xfrm>
            <a:off x="5778085" y="1792329"/>
            <a:ext cx="1814728" cy="513109"/>
            <a:chOff x="5410493" y="1893731"/>
            <a:chExt cx="1814728" cy="513109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5461679" y="2406840"/>
              <a:ext cx="1752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5410493" y="1893731"/>
              <a:ext cx="18147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press ? &amp; x &lt;= 1</a:t>
              </a:r>
              <a:endParaRPr lang="en-US" sz="2000" dirty="0"/>
            </a:p>
          </p:txBody>
        </p:sp>
      </p:grpSp>
      <p:sp>
        <p:nvSpPr>
          <p:cNvPr id="37" name="Content Placeholder 3"/>
          <p:cNvSpPr txBox="1">
            <a:spLocks/>
          </p:cNvSpPr>
          <p:nvPr/>
        </p:nvSpPr>
        <p:spPr>
          <a:xfrm>
            <a:off x="80749" y="3276600"/>
            <a:ext cx="9144000" cy="3048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Clock variables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Tests and updates in mode-switches like other variables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New feature: During a timed transition of duration </a:t>
            </a:r>
            <a:r>
              <a:rPr lang="en-US" sz="2000" dirty="0" smtClean="0">
                <a:latin typeface="Symbol" panose="05050102010706020507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, the value of a clock variable increases by an amount equal to </a:t>
            </a:r>
            <a:r>
              <a:rPr lang="en-US" sz="2000" dirty="0">
                <a:latin typeface="Symbol" panose="05050102010706020507" pitchFamily="18" charset="2"/>
              </a:rPr>
              <a:t>d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Timing constraint: Setting x to 0 for “off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 dim” and guard x&lt;=1 for       “dim  bright” specifies that timing of these two transitions is &lt;= 1 apart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09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231523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Difference Bounds Matrix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0" y="685800"/>
            <a:ext cx="9144000" cy="556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Data structure for representing constraints, where each constraint expresses a bound on difference of values of two variables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clocks are named x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, … </a:t>
            </a:r>
            <a:r>
              <a:rPr lang="en-US" sz="2000" dirty="0" err="1" smtClean="0">
                <a:latin typeface="Comic Sans MS" pitchFamily="66" charset="0"/>
              </a:rPr>
              <a:t>x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Let us introduce a dummy </a:t>
            </a:r>
            <a:r>
              <a:rPr lang="en-US" sz="2000" dirty="0">
                <a:latin typeface="Comic Sans MS" pitchFamily="66" charset="0"/>
              </a:rPr>
              <a:t>clock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that is always 0. Then instead of the constraint L </a:t>
            </a:r>
            <a:r>
              <a:rPr lang="en-US" sz="2000" dirty="0">
                <a:latin typeface="Comic Sans MS" pitchFamily="66" charset="0"/>
              </a:rPr>
              <a:t>&lt;=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&lt;= U, we have L </a:t>
            </a:r>
            <a:r>
              <a:rPr lang="en-US" sz="2000" dirty="0">
                <a:latin typeface="Comic Sans MS" pitchFamily="66" charset="0"/>
              </a:rPr>
              <a:t>&lt;=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 –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&lt;= U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Lower bound constraint L </a:t>
            </a:r>
            <a:r>
              <a:rPr lang="en-US" sz="2000" dirty="0">
                <a:latin typeface="Comic Sans MS" pitchFamily="66" charset="0"/>
              </a:rPr>
              <a:t>&lt;=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–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1400" baseline="-25000" dirty="0" smtClean="0">
                <a:latin typeface="Comic Sans MS" pitchFamily="66" charset="0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can be rewritten as upper bound </a:t>
            </a:r>
            <a:r>
              <a:rPr lang="en-US" sz="2000" dirty="0">
                <a:latin typeface="Comic Sans MS" pitchFamily="66" charset="0"/>
              </a:rPr>
              <a:t>constraint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1400" baseline="-25000" dirty="0" smtClean="0">
                <a:latin typeface="Comic Sans MS" pitchFamily="66" charset="0"/>
              </a:rPr>
              <a:t>j</a:t>
            </a:r>
            <a:r>
              <a:rPr lang="en-US" sz="2000" dirty="0">
                <a:latin typeface="Comic Sans MS" pitchFamily="66" charset="0"/>
              </a:rPr>
              <a:t> –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&lt;= -L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DBM R is (m+1) x (m+1) matrix representing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for 0 &lt;=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&lt;= m, for 0 &lt;= j &lt;= m, x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– x</a:t>
            </a:r>
            <a:r>
              <a:rPr lang="en-US" sz="1400" baseline="-25000" dirty="0" smtClean="0">
                <a:latin typeface="Comic Sans MS" pitchFamily="66" charset="0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&lt;= R[</a:t>
            </a:r>
            <a:r>
              <a:rPr lang="en-US" sz="2000" dirty="0" err="1" smtClean="0">
                <a:latin typeface="Comic Sans MS" pitchFamily="66" charset="0"/>
              </a:rPr>
              <a:t>i,j</a:t>
            </a:r>
            <a:r>
              <a:rPr lang="en-US" sz="2000" dirty="0" smtClean="0">
                <a:latin typeface="Comic Sans MS" pitchFamily="66" charset="0"/>
              </a:rPr>
              <a:t>]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Diagonal entries should be 0</a:t>
            </a:r>
            <a:r>
              <a:rPr lang="en-US" sz="2000" dirty="0">
                <a:latin typeface="Comic Sans MS" pitchFamily="66" charset="0"/>
              </a:rPr>
              <a:t>: x</a:t>
            </a:r>
            <a:r>
              <a:rPr lang="en-US" sz="2000" baseline="-25000" dirty="0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 – x</a:t>
            </a:r>
            <a:r>
              <a:rPr lang="en-US" sz="1400" baseline="-25000" dirty="0">
                <a:latin typeface="Comic Sans MS" pitchFamily="66" charset="0"/>
              </a:rPr>
              <a:t>j</a:t>
            </a:r>
            <a:r>
              <a:rPr lang="en-US" sz="2000" dirty="0">
                <a:latin typeface="Comic Sans MS" pitchFamily="66" charset="0"/>
              </a:rPr>
              <a:t> &lt;= </a:t>
            </a:r>
            <a:r>
              <a:rPr lang="en-US" sz="2000" dirty="0" smtClean="0">
                <a:latin typeface="Comic Sans MS" pitchFamily="66" charset="0"/>
              </a:rPr>
              <a:t>0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There is a one-to-one correspondence between DBMs and clock-zones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Entries of DBM: Integers plus a special symbol </a:t>
            </a:r>
            <a:r>
              <a:rPr lang="en-US" sz="2000" dirty="0" err="1" smtClean="0">
                <a:latin typeface="Comic Sans MS" pitchFamily="66" charset="0"/>
              </a:rPr>
              <a:t>Infty</a:t>
            </a:r>
            <a:r>
              <a:rPr lang="en-US" sz="2000" dirty="0" smtClean="0">
                <a:latin typeface="Comic Sans MS" pitchFamily="66" charset="0"/>
              </a:rPr>
              <a:t> (to represent absence of a bound)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632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682839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DBM Representation of Constraints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35540" y="1794837"/>
            <a:ext cx="1814920" cy="1220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baseline="-25000" dirty="0" smtClean="0"/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7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</a:t>
            </a:r>
            <a:r>
              <a:rPr lang="en-US" sz="2000" dirty="0" err="1" smtClean="0"/>
              <a:t>Infty</a:t>
            </a:r>
            <a:endParaRPr lang="en-US" sz="2000" dirty="0" smtClean="0"/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 </a:t>
            </a:r>
            <a:r>
              <a:rPr lang="en-US" sz="2000" dirty="0" smtClean="0"/>
              <a:t> -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590800" y="1794837"/>
            <a:ext cx="2174121" cy="12208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baseline="-25000" dirty="0" smtClean="0"/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- x</a:t>
            </a:r>
            <a:r>
              <a:rPr lang="en-US" sz="2000" baseline="-25000" dirty="0" smtClean="0"/>
              <a:t>0 </a:t>
            </a:r>
            <a:r>
              <a:rPr lang="en-US" sz="2000" dirty="0" smtClean="0"/>
              <a:t>&lt;= 7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– x</a:t>
            </a:r>
            <a:r>
              <a:rPr lang="en-US" sz="2000" baseline="-25000" dirty="0"/>
              <a:t>0</a:t>
            </a:r>
            <a:r>
              <a:rPr lang="en-US" sz="2000" dirty="0" smtClean="0"/>
              <a:t> &lt;= </a:t>
            </a:r>
            <a:r>
              <a:rPr lang="en-US" sz="2000" dirty="0" err="1" smtClean="0"/>
              <a:t>Infty</a:t>
            </a:r>
            <a:endParaRPr lang="en-US" sz="2000" dirty="0" smtClean="0"/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 </a:t>
            </a:r>
            <a:r>
              <a:rPr lang="en-US" sz="2000" dirty="0" smtClean="0"/>
              <a:t> -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97050" y="1794837"/>
            <a:ext cx="1603452" cy="21441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baseline="-25000" dirty="0" smtClean="0"/>
          </a:p>
          <a:p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- x</a:t>
            </a:r>
            <a:r>
              <a:rPr lang="en-US" sz="2000" baseline="-25000" dirty="0" smtClean="0"/>
              <a:t>0 </a:t>
            </a:r>
            <a:r>
              <a:rPr lang="en-US" sz="2000" dirty="0" smtClean="0"/>
              <a:t>&lt;= 7</a:t>
            </a:r>
          </a:p>
          <a:p>
            <a:r>
              <a:rPr lang="en-US" sz="2000" dirty="0" smtClean="0"/>
              <a:t>x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1 </a:t>
            </a:r>
            <a:r>
              <a:rPr lang="en-US" sz="2000" dirty="0"/>
              <a:t>&lt;= </a:t>
            </a:r>
            <a:r>
              <a:rPr lang="en-US" sz="2000" dirty="0" smtClean="0"/>
              <a:t>-3</a:t>
            </a:r>
            <a:endParaRPr lang="en-US" sz="2000" dirty="0"/>
          </a:p>
          <a:p>
            <a:r>
              <a:rPr lang="en-US" sz="2000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</a:t>
            </a:r>
            <a:r>
              <a:rPr lang="en-US" sz="2000" dirty="0"/>
              <a:t>- x</a:t>
            </a:r>
            <a:r>
              <a:rPr lang="en-US" sz="2000" baseline="-25000" dirty="0"/>
              <a:t>0 </a:t>
            </a:r>
            <a:r>
              <a:rPr lang="en-US" sz="2000" dirty="0"/>
              <a:t>&lt;= </a:t>
            </a:r>
            <a:r>
              <a:rPr lang="en-US" sz="2000" dirty="0" err="1" smtClean="0"/>
              <a:t>Infty</a:t>
            </a:r>
            <a:endParaRPr lang="en-US" sz="2000" dirty="0"/>
          </a:p>
          <a:p>
            <a:r>
              <a:rPr lang="en-US" sz="2000" dirty="0" smtClean="0"/>
              <a:t>x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2 </a:t>
            </a:r>
            <a:r>
              <a:rPr lang="en-US" sz="2000" dirty="0"/>
              <a:t>&lt;= </a:t>
            </a:r>
            <a:r>
              <a:rPr lang="en-US" sz="2000" dirty="0" smtClean="0"/>
              <a:t>0</a:t>
            </a:r>
          </a:p>
          <a:p>
            <a:r>
              <a:rPr lang="en-US" sz="2000" dirty="0" smtClean="0"/>
              <a:t>x</a:t>
            </a:r>
            <a:r>
              <a:rPr lang="en-US" sz="2000" baseline="-25000" dirty="0" smtClean="0"/>
              <a:t>1 </a:t>
            </a:r>
            <a:r>
              <a:rPr lang="en-US" sz="2000" dirty="0" smtClean="0"/>
              <a:t> -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  <a:p>
            <a:r>
              <a:rPr lang="en-US" sz="2000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1 </a:t>
            </a:r>
            <a:r>
              <a:rPr lang="en-US" sz="2000" dirty="0"/>
              <a:t>&lt;= </a:t>
            </a:r>
            <a:r>
              <a:rPr lang="en-US" sz="2000" dirty="0" smtClean="0"/>
              <a:t>-3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338668977"/>
              </p:ext>
            </p:extLst>
          </p:nvPr>
        </p:nvGraphicFramePr>
        <p:xfrm>
          <a:off x="381000" y="4114800"/>
          <a:ext cx="2743200" cy="149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</a:tblGrid>
              <a:tr h="37465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734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565201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DBM Canonicalization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841069151"/>
              </p:ext>
            </p:extLst>
          </p:nvPr>
        </p:nvGraphicFramePr>
        <p:xfrm>
          <a:off x="381000" y="1453355"/>
          <a:ext cx="2743200" cy="149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</a:tblGrid>
              <a:tr h="37465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58870" y="3475518"/>
            <a:ext cx="74935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We know: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-3 and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&lt;= 7, so we can conclude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&lt;= 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8870" y="4065464"/>
            <a:ext cx="87052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But current R[2,0] entry is </a:t>
            </a:r>
            <a:r>
              <a:rPr lang="en-US" sz="2000" dirty="0" err="1" smtClean="0"/>
              <a:t>Infty</a:t>
            </a:r>
            <a:r>
              <a:rPr lang="en-US" sz="2000" dirty="0" smtClean="0"/>
              <a:t>, to reflect tighter implied constraint, change it to 4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794668552"/>
              </p:ext>
            </p:extLst>
          </p:nvPr>
        </p:nvGraphicFramePr>
        <p:xfrm>
          <a:off x="3657600" y="1440655"/>
          <a:ext cx="27432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</a:tblGrid>
              <a:tr h="37465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158870" y="4471018"/>
            <a:ext cx="51299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General canonicalization step:</a:t>
            </a:r>
          </a:p>
          <a:p>
            <a:r>
              <a:rPr lang="en-US" sz="2000" dirty="0" smtClean="0"/>
              <a:t>If R[</a:t>
            </a:r>
            <a:r>
              <a:rPr lang="en-US" sz="2000" dirty="0" err="1" smtClean="0"/>
              <a:t>i,k</a:t>
            </a:r>
            <a:r>
              <a:rPr lang="en-US" sz="2000" dirty="0" smtClean="0"/>
              <a:t>] &gt; R[</a:t>
            </a:r>
            <a:r>
              <a:rPr lang="en-US" sz="2000" dirty="0" err="1"/>
              <a:t>i</a:t>
            </a:r>
            <a:r>
              <a:rPr lang="en-US" sz="2000" dirty="0" err="1" smtClean="0"/>
              <a:t>,j</a:t>
            </a:r>
            <a:r>
              <a:rPr lang="en-US" sz="2000" dirty="0" smtClean="0"/>
              <a:t>] + R[</a:t>
            </a:r>
            <a:r>
              <a:rPr lang="en-US" sz="2000" dirty="0" err="1" smtClean="0"/>
              <a:t>j,k</a:t>
            </a:r>
            <a:r>
              <a:rPr lang="en-US" sz="2000" dirty="0" smtClean="0"/>
              <a:t>] then R[</a:t>
            </a:r>
            <a:r>
              <a:rPr lang="en-US" sz="2000" dirty="0" err="1" smtClean="0"/>
              <a:t>i,k</a:t>
            </a:r>
            <a:r>
              <a:rPr lang="en-US" sz="2000" dirty="0" smtClean="0"/>
              <a:t>] = R[</a:t>
            </a:r>
            <a:r>
              <a:rPr lang="en-US" sz="2000" dirty="0" err="1" smtClean="0"/>
              <a:t>i,j</a:t>
            </a:r>
            <a:r>
              <a:rPr lang="en-US" sz="2000" dirty="0" smtClean="0"/>
              <a:t>] + R[</a:t>
            </a:r>
            <a:r>
              <a:rPr lang="en-US" sz="2000" dirty="0" err="1" smtClean="0"/>
              <a:t>j,k</a:t>
            </a:r>
            <a:r>
              <a:rPr lang="en-US" sz="2000" dirty="0" smtClean="0"/>
              <a:t>]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8870" y="5334000"/>
            <a:ext cx="63779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Canonicalization: repeatedly apply above rule.</a:t>
            </a:r>
          </a:p>
          <a:p>
            <a:r>
              <a:rPr lang="en-US" sz="2000" dirty="0" smtClean="0"/>
              <a:t>A matrix is called canonical if all </a:t>
            </a:r>
            <a:r>
              <a:rPr lang="en-US" sz="2000" dirty="0" err="1" smtClean="0"/>
              <a:t>i</a:t>
            </a:r>
            <a:r>
              <a:rPr lang="en-US" sz="2000" dirty="0" smtClean="0"/>
              <a:t>, j, k, </a:t>
            </a:r>
            <a:r>
              <a:rPr lang="en-US" sz="2000" dirty="0"/>
              <a:t>R[</a:t>
            </a:r>
            <a:r>
              <a:rPr lang="en-US" sz="2000" dirty="0" err="1"/>
              <a:t>i,k</a:t>
            </a:r>
            <a:r>
              <a:rPr lang="en-US" sz="2000" dirty="0"/>
              <a:t>] </a:t>
            </a:r>
            <a:r>
              <a:rPr lang="en-US" sz="2000" dirty="0" smtClean="0"/>
              <a:t>&lt;= </a:t>
            </a:r>
            <a:r>
              <a:rPr lang="en-US" sz="2000" dirty="0"/>
              <a:t>R[</a:t>
            </a:r>
            <a:r>
              <a:rPr lang="en-US" sz="2000" dirty="0" err="1"/>
              <a:t>i,j</a:t>
            </a:r>
            <a:r>
              <a:rPr lang="en-US" sz="2000" dirty="0"/>
              <a:t>] + R[</a:t>
            </a:r>
            <a:r>
              <a:rPr lang="en-US" sz="2000" dirty="0" err="1"/>
              <a:t>j,k</a:t>
            </a:r>
            <a:r>
              <a:rPr lang="en-US" sz="2000" dirty="0"/>
              <a:t>]</a:t>
            </a:r>
            <a:r>
              <a:rPr lang="en-US" sz="2000" dirty="0" smtClean="0"/>
              <a:t>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635188" y="1540936"/>
            <a:ext cx="18261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Clock-zone R</a:t>
            </a:r>
            <a:r>
              <a:rPr lang="en-US" sz="2000" baseline="-25000" dirty="0" smtClean="0"/>
              <a:t>3</a:t>
            </a:r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7</a:t>
            </a:r>
          </a:p>
          <a:p>
            <a:r>
              <a:rPr lang="en-US" sz="2000" dirty="0" smtClean="0"/>
              <a:t>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4</a:t>
            </a:r>
          </a:p>
          <a:p>
            <a:r>
              <a:rPr lang="en-US" sz="2000" dirty="0"/>
              <a:t>3</a:t>
            </a:r>
            <a:r>
              <a:rPr lang="en-US" sz="2000" dirty="0" smtClean="0"/>
              <a:t>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5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83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56324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6" grpId="0"/>
      <p:bldP spid="17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Canonical DBMs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0" y="685800"/>
            <a:ext cx="9144000" cy="556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very canonicalization step does not change the set of clock-valuations that the DBM represents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Canonical DBM represents the “tightest” possible constraints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f R is canonical, for every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and j, R[</a:t>
            </a:r>
            <a:r>
              <a:rPr lang="en-US" sz="2000" dirty="0" err="1">
                <a:latin typeface="Comic Sans MS" pitchFamily="66" charset="0"/>
              </a:rPr>
              <a:t>i</a:t>
            </a:r>
            <a:r>
              <a:rPr lang="en-US" sz="2000" dirty="0" err="1" smtClean="0">
                <a:latin typeface="Comic Sans MS" pitchFamily="66" charset="0"/>
              </a:rPr>
              <a:t>,j</a:t>
            </a:r>
            <a:r>
              <a:rPr lang="en-US" sz="2000" dirty="0" smtClean="0">
                <a:latin typeface="Comic Sans MS" pitchFamily="66" charset="0"/>
              </a:rPr>
              <a:t>] is the least upper bound on the difference x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– x</a:t>
            </a:r>
            <a:r>
              <a:rPr lang="en-US" sz="1400" baseline="-25000" dirty="0" smtClean="0">
                <a:latin typeface="Comic Sans MS" pitchFamily="66" charset="0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for clock-valuations satisfying constraints in R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Alternative interpretation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Consider a graph with m+1 vertices corresponding to x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, x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… </a:t>
            </a:r>
            <a:r>
              <a:rPr lang="en-US" sz="2000" dirty="0" err="1" smtClean="0">
                <a:latin typeface="Comic Sans MS" pitchFamily="66" charset="0"/>
              </a:rPr>
              <a:t>x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Entry R[</a:t>
            </a:r>
            <a:r>
              <a:rPr lang="en-US" sz="2000" dirty="0" err="1" smtClean="0">
                <a:latin typeface="Comic Sans MS" pitchFamily="66" charset="0"/>
              </a:rPr>
              <a:t>i,j</a:t>
            </a:r>
            <a:r>
              <a:rPr lang="en-US" sz="2000" dirty="0" smtClean="0">
                <a:latin typeface="Comic Sans MS" pitchFamily="66" charset="0"/>
              </a:rPr>
              <a:t>] = Cost labeling the edge from </a:t>
            </a:r>
            <a:r>
              <a:rPr lang="en-US" sz="2000" dirty="0">
                <a:latin typeface="Comic Sans MS" pitchFamily="66" charset="0"/>
              </a:rPr>
              <a:t>vertex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 to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1400" baseline="-25000" dirty="0" smtClean="0">
                <a:latin typeface="Comic Sans MS" pitchFamily="66" charset="0"/>
              </a:rPr>
              <a:t>j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Canonicalization: Compute costs of shortest paths in this graph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 is canonical if R[</a:t>
            </a:r>
            <a:r>
              <a:rPr lang="en-US" sz="2000" dirty="0" err="1" smtClean="0">
                <a:latin typeface="Comic Sans MS" pitchFamily="66" charset="0"/>
              </a:rPr>
              <a:t>i,j</a:t>
            </a:r>
            <a:r>
              <a:rPr lang="en-US" sz="2000" dirty="0" smtClean="0">
                <a:latin typeface="Comic Sans MS" pitchFamily="66" charset="0"/>
              </a:rPr>
              <a:t>] is the cost of shortest path </a:t>
            </a:r>
            <a:r>
              <a:rPr lang="en-US" sz="2000" dirty="0">
                <a:latin typeface="Comic Sans MS" pitchFamily="66" charset="0"/>
              </a:rPr>
              <a:t>from x</a:t>
            </a:r>
            <a:r>
              <a:rPr lang="en-US" sz="2000" baseline="-25000" dirty="0">
                <a:latin typeface="Comic Sans MS" pitchFamily="66" charset="0"/>
              </a:rPr>
              <a:t>i</a:t>
            </a:r>
            <a:r>
              <a:rPr lang="en-US" sz="2000" dirty="0">
                <a:latin typeface="Comic Sans MS" pitchFamily="66" charset="0"/>
              </a:rPr>
              <a:t> to </a:t>
            </a:r>
            <a:r>
              <a:rPr lang="en-US" sz="2000" dirty="0" err="1" smtClean="0">
                <a:latin typeface="Comic Sans MS" pitchFamily="66" charset="0"/>
              </a:rPr>
              <a:t>x</a:t>
            </a:r>
            <a:r>
              <a:rPr lang="en-US" sz="1400" baseline="-25000" dirty="0" err="1" smtClean="0">
                <a:latin typeface="Comic Sans MS" pitchFamily="66" charset="0"/>
              </a:rPr>
              <a:t>j</a:t>
            </a:r>
            <a:endParaRPr lang="en-US" sz="1400" baseline="-25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if constraints are </a:t>
            </a:r>
            <a:r>
              <a:rPr lang="en-US" sz="2000" dirty="0" err="1" smtClean="0">
                <a:latin typeface="Comic Sans MS" pitchFamily="66" charset="0"/>
              </a:rPr>
              <a:t>unsatisfiable</a:t>
            </a:r>
            <a:r>
              <a:rPr lang="en-US" sz="2000" dirty="0" smtClean="0">
                <a:latin typeface="Comic Sans MS" pitchFamily="66" charset="0"/>
              </a:rPr>
              <a:t> 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93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14932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Checking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Satisfiability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/Non-emptiness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921361276"/>
              </p:ext>
            </p:extLst>
          </p:nvPr>
        </p:nvGraphicFramePr>
        <p:xfrm>
          <a:off x="110319" y="1498600"/>
          <a:ext cx="2743200" cy="149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</a:tblGrid>
              <a:tr h="37465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28600" y="3475518"/>
            <a:ext cx="70215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Suppose we know: 0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5;  0 &lt;=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</a:t>
            </a:r>
            <a:r>
              <a:rPr lang="en-US" sz="2000" dirty="0" err="1" smtClean="0"/>
              <a:t>Infty</a:t>
            </a:r>
            <a:r>
              <a:rPr lang="en-US" sz="2000" dirty="0" smtClean="0"/>
              <a:t>; 6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&lt;= 10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038763313"/>
              </p:ext>
            </p:extLst>
          </p:nvPr>
        </p:nvGraphicFramePr>
        <p:xfrm>
          <a:off x="3276600" y="1472803"/>
          <a:ext cx="2743200" cy="15501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</a:tblGrid>
              <a:tr h="37465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-6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40084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228600" y="4117075"/>
            <a:ext cx="81299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Canonicalization step 1: Compare R[0,1] to R[0,2] + R[2,1], and change to -6 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8600" y="4800600"/>
            <a:ext cx="81299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Canonicalization step 2: Compare R[1,1] to R[1,0] + R[0,1], and change to -1  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656823029"/>
              </p:ext>
            </p:extLst>
          </p:nvPr>
        </p:nvGraphicFramePr>
        <p:xfrm>
          <a:off x="6248400" y="1485900"/>
          <a:ext cx="27432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</a:tblGrid>
              <a:tr h="37465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46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-1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228601" y="5356298"/>
            <a:ext cx="891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R[1,1] entry says 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-1, not possible! Means</a:t>
            </a:r>
            <a:r>
              <a:rPr lang="en-US" sz="2000" dirty="0" smtClean="0">
                <a:sym typeface="Wingdings" panose="05000000000000000000" pitchFamily="2" charset="2"/>
              </a:rPr>
              <a:t> original constraints </a:t>
            </a:r>
            <a:r>
              <a:rPr lang="en-US" sz="2000" dirty="0" err="1" smtClean="0">
                <a:sym typeface="Wingdings" panose="05000000000000000000" pitchFamily="2" charset="2"/>
              </a:rPr>
              <a:t>unsatisfiable</a:t>
            </a:r>
            <a:r>
              <a:rPr lang="en-US" sz="2000" dirty="0" smtClean="0">
                <a:sym typeface="Wingdings" panose="05000000000000000000" pitchFamily="2" charset="2"/>
              </a:rPr>
              <a:t>!</a:t>
            </a:r>
            <a:r>
              <a:rPr lang="en-US" sz="2000" dirty="0" smtClean="0"/>
              <a:t> 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041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547550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1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Graph-based representation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7200" y="1371600"/>
            <a:ext cx="69083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Given: 1 &lt;=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3;  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&gt;= 0; 0 &lt;= x</a:t>
            </a:r>
            <a:r>
              <a:rPr lang="en-US" sz="2000" baseline="-25000" dirty="0" smtClean="0"/>
              <a:t>3</a:t>
            </a:r>
            <a:r>
              <a:rPr lang="en-US" sz="2000" dirty="0" smtClean="0"/>
              <a:t> &lt;= 3;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3</a:t>
            </a:r>
            <a:r>
              <a:rPr lang="en-US" sz="2000" dirty="0" smtClean="0"/>
              <a:t> = 1;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–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&gt;= 2 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381000" y="2057400"/>
          <a:ext cx="3124200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4840"/>
                <a:gridCol w="624840"/>
                <a:gridCol w="624840"/>
                <a:gridCol w="624840"/>
                <a:gridCol w="624840"/>
              </a:tblGrid>
              <a:tr h="38100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X3</a:t>
                      </a:r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Oval 14"/>
          <p:cNvSpPr/>
          <p:nvPr/>
        </p:nvSpPr>
        <p:spPr>
          <a:xfrm>
            <a:off x="4741179" y="2798081"/>
            <a:ext cx="576043" cy="5760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805421" y="2886045"/>
            <a:ext cx="4475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638800" y="2514600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ym typeface="Wingdings" pitchFamily="2" charset="2"/>
              </a:rPr>
              <a:t> -1</a:t>
            </a:r>
            <a:endParaRPr lang="en-US" sz="2000" dirty="0" smtClean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5257800" y="28956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6591300" y="2798081"/>
            <a:ext cx="576043" cy="5760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655543" y="2886045"/>
            <a:ext cx="4475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X1</a:t>
            </a:r>
          </a:p>
        </p:txBody>
      </p:sp>
      <p:sp>
        <p:nvSpPr>
          <p:cNvPr id="24" name="Oval 23"/>
          <p:cNvSpPr/>
          <p:nvPr/>
        </p:nvSpPr>
        <p:spPr>
          <a:xfrm>
            <a:off x="6591300" y="4343400"/>
            <a:ext cx="576043" cy="5760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655543" y="4431364"/>
            <a:ext cx="4475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X2</a:t>
            </a:r>
          </a:p>
        </p:txBody>
      </p:sp>
      <p:sp>
        <p:nvSpPr>
          <p:cNvPr id="26" name="Oval 25"/>
          <p:cNvSpPr/>
          <p:nvPr/>
        </p:nvSpPr>
        <p:spPr>
          <a:xfrm>
            <a:off x="4741179" y="4343400"/>
            <a:ext cx="576043" cy="5760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805422" y="4431364"/>
            <a:ext cx="4475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smtClean="0"/>
              <a:t>X3</a:t>
            </a:r>
            <a:endParaRPr lang="en-US" sz="2000" dirty="0" smtClean="0"/>
          </a:p>
        </p:txBody>
      </p:sp>
      <p:graphicFrame>
        <p:nvGraphicFramePr>
          <p:cNvPr id="30" name="Table 29"/>
          <p:cNvGraphicFramePr>
            <a:graphicFrameLocks noGrp="1"/>
          </p:cNvGraphicFramePr>
          <p:nvPr/>
        </p:nvGraphicFramePr>
        <p:xfrm>
          <a:off x="457200" y="4191000"/>
          <a:ext cx="3124200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4840"/>
                <a:gridCol w="624840"/>
                <a:gridCol w="624840"/>
                <a:gridCol w="624840"/>
                <a:gridCol w="624840"/>
              </a:tblGrid>
              <a:tr h="38100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X3</a:t>
                      </a:r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31" name="Straight Arrow Connector 30"/>
          <p:cNvCxnSpPr/>
          <p:nvPr/>
        </p:nvCxnSpPr>
        <p:spPr>
          <a:xfrm>
            <a:off x="5257800" y="44958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5257800" y="3276600"/>
            <a:ext cx="1371600" cy="0"/>
          </a:xfrm>
          <a:prstGeom prst="straightConnector1">
            <a:avLst/>
          </a:prstGeom>
          <a:ln w="254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5257800" y="4800600"/>
            <a:ext cx="1371600" cy="0"/>
          </a:xfrm>
          <a:prstGeom prst="straightConnector1">
            <a:avLst/>
          </a:prstGeom>
          <a:ln w="254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4" idx="0"/>
            <a:endCxn id="22" idx="4"/>
          </p:cNvCxnSpPr>
          <p:nvPr/>
        </p:nvCxnSpPr>
        <p:spPr>
          <a:xfrm flipV="1">
            <a:off x="6879322" y="3374120"/>
            <a:ext cx="0" cy="969280"/>
          </a:xfrm>
          <a:prstGeom prst="straightConnector1">
            <a:avLst/>
          </a:prstGeom>
          <a:ln w="254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4800600" y="3276600"/>
            <a:ext cx="0" cy="1143000"/>
          </a:xfrm>
          <a:prstGeom prst="straightConnector1">
            <a:avLst/>
          </a:prstGeom>
          <a:ln w="254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V="1">
            <a:off x="5181600" y="3429000"/>
            <a:ext cx="0" cy="990600"/>
          </a:xfrm>
          <a:prstGeom prst="straightConnector1">
            <a:avLst/>
          </a:prstGeom>
          <a:ln w="254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5" idx="5"/>
            <a:endCxn id="24" idx="1"/>
          </p:cNvCxnSpPr>
          <p:nvPr/>
        </p:nvCxnSpPr>
        <p:spPr>
          <a:xfrm>
            <a:off x="5232862" y="3289761"/>
            <a:ext cx="1442798" cy="113799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934200" y="3581400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ym typeface="Wingdings" pitchFamily="2" charset="2"/>
              </a:rPr>
              <a:t> -2</a:t>
            </a:r>
            <a:endParaRPr lang="en-US" sz="2000" dirty="0" smtClean="0"/>
          </a:p>
        </p:txBody>
      </p:sp>
      <p:sp>
        <p:nvSpPr>
          <p:cNvPr id="46" name="TextBox 45"/>
          <p:cNvSpPr txBox="1"/>
          <p:nvPr/>
        </p:nvSpPr>
        <p:spPr>
          <a:xfrm>
            <a:off x="5638800" y="4114800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ym typeface="Wingdings" pitchFamily="2" charset="2"/>
              </a:rPr>
              <a:t> -1</a:t>
            </a:r>
            <a:endParaRPr lang="en-US" sz="2000" dirty="0" smtClean="0"/>
          </a:p>
        </p:txBody>
      </p:sp>
      <p:sp>
        <p:nvSpPr>
          <p:cNvPr id="47" name="TextBox 46"/>
          <p:cNvSpPr txBox="1"/>
          <p:nvPr/>
        </p:nvSpPr>
        <p:spPr>
          <a:xfrm>
            <a:off x="5754273" y="4800600"/>
            <a:ext cx="372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ym typeface="Wingdings" pitchFamily="2" charset="2"/>
              </a:rPr>
              <a:t> 1</a:t>
            </a:r>
            <a:endParaRPr lang="en-US" sz="2000" dirty="0" smtClean="0"/>
          </a:p>
        </p:txBody>
      </p:sp>
      <p:sp>
        <p:nvSpPr>
          <p:cNvPr id="48" name="TextBox 47"/>
          <p:cNvSpPr txBox="1"/>
          <p:nvPr/>
        </p:nvSpPr>
        <p:spPr>
          <a:xfrm>
            <a:off x="5830472" y="3200400"/>
            <a:ext cx="3722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ym typeface="Wingdings" pitchFamily="2" charset="2"/>
              </a:rPr>
              <a:t> 3</a:t>
            </a:r>
            <a:endParaRPr lang="en-US" sz="2000" dirty="0" smtClean="0"/>
          </a:p>
        </p:txBody>
      </p:sp>
      <p:sp>
        <p:nvSpPr>
          <p:cNvPr id="49" name="TextBox 48"/>
          <p:cNvSpPr txBox="1"/>
          <p:nvPr/>
        </p:nvSpPr>
        <p:spPr>
          <a:xfrm>
            <a:off x="4458872" y="3657600"/>
            <a:ext cx="3722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ym typeface="Wingdings" pitchFamily="2" charset="2"/>
              </a:rPr>
              <a:t> 0</a:t>
            </a:r>
            <a:endParaRPr lang="en-US" sz="2000" dirty="0" smtClean="0"/>
          </a:p>
        </p:txBody>
      </p:sp>
      <p:sp>
        <p:nvSpPr>
          <p:cNvPr id="50" name="TextBox 49"/>
          <p:cNvSpPr txBox="1"/>
          <p:nvPr/>
        </p:nvSpPr>
        <p:spPr>
          <a:xfrm>
            <a:off x="6059072" y="3657600"/>
            <a:ext cx="3722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ym typeface="Wingdings" pitchFamily="2" charset="2"/>
              </a:rPr>
              <a:t> 0</a:t>
            </a:r>
            <a:endParaRPr lang="en-US" sz="2000" dirty="0" smtClean="0"/>
          </a:p>
        </p:txBody>
      </p:sp>
      <p:sp>
        <p:nvSpPr>
          <p:cNvPr id="51" name="TextBox 50"/>
          <p:cNvSpPr txBox="1"/>
          <p:nvPr/>
        </p:nvSpPr>
        <p:spPr>
          <a:xfrm>
            <a:off x="5068472" y="3733800"/>
            <a:ext cx="3722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ym typeface="Wingdings" pitchFamily="2" charset="2"/>
              </a:rPr>
              <a:t> 3</a:t>
            </a:r>
            <a:endParaRPr lang="en-US" sz="2000" dirty="0" smtClean="0"/>
          </a:p>
        </p:txBody>
      </p:sp>
      <p:grpSp>
        <p:nvGrpSpPr>
          <p:cNvPr id="35" name="Group 3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144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84956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 animBg="1"/>
      <p:bldP spid="16" grpId="0"/>
      <p:bldP spid="17" grpId="0"/>
      <p:bldP spid="22" grpId="0" animBg="1"/>
      <p:bldP spid="23" grpId="0"/>
      <p:bldP spid="24" grpId="0" animBg="1"/>
      <p:bldP spid="25" grpId="0"/>
      <p:bldP spid="26" grpId="0" animBg="1"/>
      <p:bldP spid="27" grpId="0"/>
      <p:bldP spid="45" grpId="0"/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Canonicalization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0" y="685800"/>
            <a:ext cx="9144000" cy="556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Problem same as computing shortest paths among all pairs of vertices in a directed graph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Need to account for detection of negative cycles (that is, </a:t>
            </a:r>
            <a:r>
              <a:rPr lang="en-US" sz="2000" dirty="0" err="1" smtClean="0">
                <a:latin typeface="Comic Sans MS" pitchFamily="66" charset="0"/>
              </a:rPr>
              <a:t>unsatisfiable</a:t>
            </a:r>
            <a:r>
              <a:rPr lang="en-US" sz="2000" dirty="0" smtClean="0">
                <a:latin typeface="Comic Sans MS" pitchFamily="66" charset="0"/>
              </a:rPr>
              <a:t> constraints)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Classical algorithm with time complexity cubic in the number of vertices/clocks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24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84956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Canonicalization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0" y="685800"/>
            <a:ext cx="9144000" cy="556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Input: (m+1) x (m+1) DBM R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Output: Check if constraints represented by R are </a:t>
            </a:r>
            <a:r>
              <a:rPr lang="en-US" sz="2000" dirty="0" err="1" smtClean="0">
                <a:latin typeface="Comic Sans MS" pitchFamily="66" charset="0"/>
              </a:rPr>
              <a:t>satisfiable</a:t>
            </a:r>
            <a:r>
              <a:rPr lang="en-US" sz="2000" dirty="0" smtClean="0">
                <a:latin typeface="Comic Sans MS" pitchFamily="66" charset="0"/>
              </a:rPr>
              <a:t>, and if so, return “canonical” version of R</a:t>
            </a:r>
          </a:p>
          <a:p>
            <a:pPr>
              <a:spcBef>
                <a:spcPct val="20000"/>
              </a:spcBef>
              <a:defRPr/>
            </a:pP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 l = 0 to m {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/* R[</a:t>
            </a:r>
            <a:r>
              <a:rPr lang="en-US" sz="2000" dirty="0" err="1" smtClean="0">
                <a:latin typeface="Comic Sans MS" pitchFamily="66" charset="0"/>
              </a:rPr>
              <a:t>i,j</a:t>
            </a:r>
            <a:r>
              <a:rPr lang="en-US" sz="2000" dirty="0" smtClean="0">
                <a:latin typeface="Comic Sans MS" pitchFamily="66" charset="0"/>
              </a:rPr>
              <a:t>] reflects shortest path going through vertices &lt; l */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	for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= 0 to m {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     for j = 0 to m { /*Check if visiting vertex l improves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j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path */</a:t>
            </a:r>
            <a:endParaRPr lang="en-US" sz="2000" dirty="0" smtClean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	R[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, j] = min ( R[</a:t>
            </a:r>
            <a:r>
              <a:rPr lang="en-US" sz="2000" dirty="0" err="1" smtClean="0">
                <a:latin typeface="Comic Sans MS" pitchFamily="66" charset="0"/>
              </a:rPr>
              <a:t>i,j</a:t>
            </a:r>
            <a:r>
              <a:rPr lang="en-US" sz="2000" dirty="0" smtClean="0">
                <a:latin typeface="Comic Sans MS" pitchFamily="66" charset="0"/>
              </a:rPr>
              <a:t>], R[</a:t>
            </a:r>
            <a:r>
              <a:rPr lang="en-US" sz="2000" dirty="0" err="1" smtClean="0">
                <a:latin typeface="Comic Sans MS" pitchFamily="66" charset="0"/>
              </a:rPr>
              <a:t>i,l</a:t>
            </a:r>
            <a:r>
              <a:rPr lang="en-US" sz="2000" dirty="0" smtClean="0">
                <a:latin typeface="Comic Sans MS" pitchFamily="66" charset="0"/>
              </a:rPr>
              <a:t>] + R[</a:t>
            </a:r>
            <a:r>
              <a:rPr lang="en-US" sz="2000" dirty="0" err="1" smtClean="0">
                <a:latin typeface="Comic Sans MS" pitchFamily="66" charset="0"/>
              </a:rPr>
              <a:t>l,j</a:t>
            </a:r>
            <a:r>
              <a:rPr lang="en-US" sz="2000" dirty="0" smtClean="0">
                <a:latin typeface="Comic Sans MS" pitchFamily="66" charset="0"/>
              </a:rPr>
              <a:t>] )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  };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      if R[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] &lt; 0 then return “</a:t>
            </a:r>
            <a:r>
              <a:rPr lang="en-US" sz="2000" dirty="0" err="1" smtClean="0">
                <a:latin typeface="Comic Sans MS" pitchFamily="66" charset="0"/>
              </a:rPr>
              <a:t>Unsatisfiable</a:t>
            </a:r>
            <a:r>
              <a:rPr lang="en-US" sz="2000" dirty="0" smtClean="0">
                <a:latin typeface="Comic Sans MS" pitchFamily="66" charset="0"/>
              </a:rPr>
              <a:t>”;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};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};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eturn R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34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557014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 Analysis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571281" y="2826224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600417" y="2826224"/>
            <a:ext cx="8835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B</a:t>
            </a:r>
            <a:endParaRPr lang="en-US" sz="2000" dirty="0" smtClean="0"/>
          </a:p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7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5928" y="3940215"/>
            <a:ext cx="59191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Goal: Compute set of clock-valuations upon entry to 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5928" y="4374584"/>
            <a:ext cx="65433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1: Represent guard condition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&gt;= 2 as a canonical DBM</a:t>
            </a:r>
            <a:endParaRPr lang="en-US" sz="2000" baseline="-25000" dirty="0"/>
          </a:p>
        </p:txBody>
      </p:sp>
      <p:sp>
        <p:nvSpPr>
          <p:cNvPr id="20" name="TextBox 19"/>
          <p:cNvSpPr txBox="1"/>
          <p:nvPr/>
        </p:nvSpPr>
        <p:spPr>
          <a:xfrm>
            <a:off x="2729558" y="2792663"/>
            <a:ext cx="94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ym typeface="Wingdings" pitchFamily="2" charset="2"/>
              </a:rPr>
              <a:t> </a:t>
            </a:r>
            <a:r>
              <a:rPr lang="en-US" sz="2000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>
                <a:sym typeface="Wingdings" pitchFamily="2" charset="2"/>
              </a:rPr>
              <a:t> &gt;= 2</a:t>
            </a:r>
            <a:endParaRPr lang="en-US" sz="2000" dirty="0" smtClean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452124" y="3249863"/>
            <a:ext cx="1524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3976124" y="2868863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300211" y="2868863"/>
            <a:ext cx="2936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c</a:t>
            </a:r>
            <a:endParaRPr lang="en-US" sz="2000" dirty="0" smtClean="0"/>
          </a:p>
          <a:p>
            <a:pPr algn="ctr"/>
            <a:endParaRPr lang="en-US" sz="2000" dirty="0" smtClean="0"/>
          </a:p>
        </p:txBody>
      </p:sp>
      <p:sp>
        <p:nvSpPr>
          <p:cNvPr id="28" name="TextBox 27"/>
          <p:cNvSpPr txBox="1"/>
          <p:nvPr/>
        </p:nvSpPr>
        <p:spPr>
          <a:xfrm>
            <a:off x="235928" y="4841473"/>
            <a:ext cx="82640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2: Intersect the two DBMs</a:t>
            </a:r>
          </a:p>
          <a:p>
            <a:r>
              <a:rPr lang="en-US" sz="2000" baseline="-25000" dirty="0"/>
              <a:t>	</a:t>
            </a:r>
            <a:r>
              <a:rPr lang="en-US" sz="2000" dirty="0" smtClean="0"/>
              <a:t>[</a:t>
            </a:r>
            <a:r>
              <a:rPr lang="en-US" sz="2000" dirty="0" err="1" smtClean="0"/>
              <a:t>i,j</a:t>
            </a:r>
            <a:r>
              <a:rPr lang="en-US" sz="2000" dirty="0" smtClean="0"/>
              <a:t>] entry of the result = Minimum of [</a:t>
            </a:r>
            <a:r>
              <a:rPr lang="en-US" sz="2000" dirty="0" err="1" smtClean="0"/>
              <a:t>i,j</a:t>
            </a:r>
            <a:r>
              <a:rPr lang="en-US" sz="2000" dirty="0" smtClean="0"/>
              <a:t>] entries of the given DBMs</a:t>
            </a:r>
            <a:endParaRPr lang="en-US" sz="2000" baseline="-25000" dirty="0" smtClean="0"/>
          </a:p>
        </p:txBody>
      </p:sp>
      <p:sp>
        <p:nvSpPr>
          <p:cNvPr id="30" name="TextBox 29"/>
          <p:cNvSpPr txBox="1"/>
          <p:nvPr/>
        </p:nvSpPr>
        <p:spPr>
          <a:xfrm>
            <a:off x="235928" y="5682635"/>
            <a:ext cx="2323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3: </a:t>
            </a:r>
            <a:r>
              <a:rPr lang="en-US" sz="2000" dirty="0" err="1" smtClean="0"/>
              <a:t>Canonicalize</a:t>
            </a:r>
            <a:r>
              <a:rPr lang="en-US" sz="2000" dirty="0" smtClean="0"/>
              <a:t>.</a:t>
            </a:r>
            <a:endParaRPr lang="en-US" sz="2000" baseline="-25000" dirty="0" smtClean="0"/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138287445"/>
              </p:ext>
            </p:extLst>
          </p:nvPr>
        </p:nvGraphicFramePr>
        <p:xfrm>
          <a:off x="152400" y="1219200"/>
          <a:ext cx="19812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5300"/>
                <a:gridCol w="495300"/>
                <a:gridCol w="495300"/>
                <a:gridCol w="495300"/>
              </a:tblGrid>
              <a:tr h="32358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4552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402776398"/>
              </p:ext>
            </p:extLst>
          </p:nvPr>
        </p:nvGraphicFramePr>
        <p:xfrm>
          <a:off x="2554056" y="1219200"/>
          <a:ext cx="2665644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6411"/>
                <a:gridCol w="666411"/>
                <a:gridCol w="666411"/>
                <a:gridCol w="666411"/>
              </a:tblGrid>
              <a:tr h="32358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</a:tr>
              <a:tr h="34552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736995728"/>
              </p:ext>
            </p:extLst>
          </p:nvPr>
        </p:nvGraphicFramePr>
        <p:xfrm>
          <a:off x="5638800" y="1219200"/>
          <a:ext cx="19812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5300"/>
                <a:gridCol w="495300"/>
                <a:gridCol w="495300"/>
                <a:gridCol w="495300"/>
              </a:tblGrid>
              <a:tr h="32358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4552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872307271"/>
              </p:ext>
            </p:extLst>
          </p:nvPr>
        </p:nvGraphicFramePr>
        <p:xfrm>
          <a:off x="6858000" y="2992718"/>
          <a:ext cx="19812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5300"/>
                <a:gridCol w="495300"/>
                <a:gridCol w="495300"/>
                <a:gridCol w="495300"/>
              </a:tblGrid>
              <a:tr h="32358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-5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4552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451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70746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28" grpId="0"/>
      <p:bldP spid="30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 Analysis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5928" y="4340325"/>
            <a:ext cx="8908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Goal: Compute set of clock-valuations reachable due to timed transitions in mode C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5928" y="4774694"/>
            <a:ext cx="86167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1: Set upper bounds on all clocks, that is, first column, other than X0, to </a:t>
            </a:r>
            <a:r>
              <a:rPr lang="en-US" sz="2000" dirty="0" err="1" smtClean="0"/>
              <a:t>Infty</a:t>
            </a:r>
            <a:endParaRPr lang="en-US" sz="2000" baseline="-25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534969" y="3455512"/>
            <a:ext cx="547124" cy="32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1082093" y="3074833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1168937" y="3074833"/>
            <a:ext cx="7681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c</a:t>
            </a:r>
            <a:endParaRPr lang="en-US" sz="2000" dirty="0" smtClean="0"/>
          </a:p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&lt;=8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35928" y="5241583"/>
            <a:ext cx="7424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2: Represent clock-invariant of C as a DBM, and take intersection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35928" y="5682635"/>
            <a:ext cx="23236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Step 3: </a:t>
            </a:r>
            <a:r>
              <a:rPr lang="en-US" sz="2000" dirty="0" err="1" smtClean="0"/>
              <a:t>Canonicalize</a:t>
            </a:r>
            <a:r>
              <a:rPr lang="en-US" sz="2000" dirty="0" smtClean="0"/>
              <a:t>.</a:t>
            </a:r>
            <a:endParaRPr lang="en-US" sz="2000" baseline="-25000" dirty="0" smtClean="0"/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930293416"/>
              </p:ext>
            </p:extLst>
          </p:nvPr>
        </p:nvGraphicFramePr>
        <p:xfrm>
          <a:off x="217603" y="1165406"/>
          <a:ext cx="19812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5300"/>
                <a:gridCol w="495300"/>
                <a:gridCol w="495300"/>
                <a:gridCol w="495300"/>
              </a:tblGrid>
              <a:tr h="32358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4552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990829021"/>
              </p:ext>
            </p:extLst>
          </p:nvPr>
        </p:nvGraphicFramePr>
        <p:xfrm>
          <a:off x="2697902" y="1193480"/>
          <a:ext cx="25218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450"/>
                <a:gridCol w="630450"/>
                <a:gridCol w="630450"/>
                <a:gridCol w="630450"/>
              </a:tblGrid>
              <a:tr h="32358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4552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86261345"/>
              </p:ext>
            </p:extLst>
          </p:nvPr>
        </p:nvGraphicFramePr>
        <p:xfrm>
          <a:off x="5562600" y="1143000"/>
          <a:ext cx="25218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450"/>
                <a:gridCol w="630450"/>
                <a:gridCol w="630450"/>
                <a:gridCol w="630450"/>
              </a:tblGrid>
              <a:tr h="32358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4552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Infty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34563150"/>
              </p:ext>
            </p:extLst>
          </p:nvPr>
        </p:nvGraphicFramePr>
        <p:xfrm>
          <a:off x="5638800" y="2877285"/>
          <a:ext cx="25218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450"/>
                <a:gridCol w="630450"/>
                <a:gridCol w="630450"/>
                <a:gridCol w="630450"/>
              </a:tblGrid>
              <a:tr h="32358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4552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553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249926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28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Timed 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8194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1722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bool</a:t>
            </a:r>
            <a:r>
              <a:rPr lang="en-US" dirty="0" smtClean="0"/>
              <a:t> in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6248400" y="1676400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bool</a:t>
            </a:r>
            <a:r>
              <a:rPr lang="en-US" dirty="0" smtClean="0"/>
              <a:t> out</a:t>
            </a:r>
            <a:endParaRPr lang="en-US" dirty="0"/>
          </a:p>
        </p:txBody>
      </p:sp>
      <p:sp>
        <p:nvSpPr>
          <p:cNvPr id="21" name="Content Placeholder 3"/>
          <p:cNvSpPr txBox="1">
            <a:spLocks/>
          </p:cNvSpPr>
          <p:nvPr/>
        </p:nvSpPr>
        <p:spPr>
          <a:xfrm>
            <a:off x="80749" y="3276600"/>
            <a:ext cx="8529851" cy="3048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Buffer with a bounded delay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Behavior to be modeled: Input received on the channel in is transmitted on the output channel after a delay of </a:t>
            </a:r>
            <a:r>
              <a:rPr lang="en-US" sz="2000" dirty="0" smtClean="0">
                <a:latin typeface="Symbol" panose="05050102010706020507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such that LB &lt;= </a:t>
            </a:r>
            <a:r>
              <a:rPr lang="en-US" sz="2000" dirty="0" smtClean="0">
                <a:latin typeface="Symbol" panose="05050102010706020507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&lt;= UB (i.e. we know lower/upper bounds on this delay)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12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2715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Timing Analysis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33397" y="3283440"/>
            <a:ext cx="533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1066800" y="28956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99563" y="2819400"/>
            <a:ext cx="16594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&gt;=3 </a:t>
            </a:r>
            <a:r>
              <a:rPr lang="en-US" sz="2000" dirty="0" smtClean="0">
                <a:sym typeface="Wingdings" pitchFamily="2" charset="2"/>
              </a:rPr>
              <a:t> </a:t>
            </a:r>
            <a:r>
              <a:rPr lang="en-US" sz="2000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:=0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981200" y="3276600"/>
            <a:ext cx="1524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153645" y="2895600"/>
            <a:ext cx="7681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A</a:t>
            </a:r>
          </a:p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&lt;=5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6172200" y="2286000"/>
            <a:ext cx="838200" cy="72174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6096000" y="3581400"/>
            <a:ext cx="914400" cy="762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978923" y="2209800"/>
            <a:ext cx="883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&gt;= 6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26523" y="3886200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= 7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35680" y="2819400"/>
            <a:ext cx="10278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,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:=0</a:t>
            </a:r>
          </a:p>
        </p:txBody>
      </p:sp>
      <p:sp>
        <p:nvSpPr>
          <p:cNvPr id="26" name="Oval 25"/>
          <p:cNvSpPr/>
          <p:nvPr/>
        </p:nvSpPr>
        <p:spPr>
          <a:xfrm>
            <a:off x="3505200" y="28956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4378723" y="2819400"/>
            <a:ext cx="883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 &gt;= 2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4419600" y="3276600"/>
            <a:ext cx="990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3592045" y="2895600"/>
            <a:ext cx="7681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B</a:t>
            </a:r>
          </a:p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&lt;=7</a:t>
            </a:r>
          </a:p>
        </p:txBody>
      </p:sp>
      <p:sp>
        <p:nvSpPr>
          <p:cNvPr id="39" name="Oval 38"/>
          <p:cNvSpPr/>
          <p:nvPr/>
        </p:nvSpPr>
        <p:spPr>
          <a:xfrm>
            <a:off x="5410200" y="28956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497045" y="2895600"/>
            <a:ext cx="7681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C</a:t>
            </a:r>
          </a:p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&lt;=8</a:t>
            </a: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6324600" y="3276600"/>
            <a:ext cx="990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293399" y="2895600"/>
            <a:ext cx="8835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4</a:t>
            </a:r>
          </a:p>
        </p:txBody>
      </p:sp>
      <p:sp>
        <p:nvSpPr>
          <p:cNvPr id="45" name="Oval 44"/>
          <p:cNvSpPr/>
          <p:nvPr/>
        </p:nvSpPr>
        <p:spPr>
          <a:xfrm>
            <a:off x="7010400" y="18288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>
            <a:off x="7315200" y="2057400"/>
            <a:ext cx="341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D</a:t>
            </a:r>
          </a:p>
        </p:txBody>
      </p:sp>
      <p:sp>
        <p:nvSpPr>
          <p:cNvPr id="47" name="Oval 46"/>
          <p:cNvSpPr/>
          <p:nvPr/>
        </p:nvSpPr>
        <p:spPr>
          <a:xfrm>
            <a:off x="7315200" y="28956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7636030" y="3124200"/>
            <a:ext cx="309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E</a:t>
            </a:r>
          </a:p>
        </p:txBody>
      </p:sp>
      <p:sp>
        <p:nvSpPr>
          <p:cNvPr id="49" name="Oval 48"/>
          <p:cNvSpPr/>
          <p:nvPr/>
        </p:nvSpPr>
        <p:spPr>
          <a:xfrm>
            <a:off x="7010400" y="4038600"/>
            <a:ext cx="892129" cy="76135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7334436" y="4267200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F</a:t>
            </a:r>
          </a:p>
        </p:txBody>
      </p:sp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635999578"/>
              </p:ext>
            </p:extLst>
          </p:nvPr>
        </p:nvGraphicFramePr>
        <p:xfrm>
          <a:off x="3435483" y="1097280"/>
          <a:ext cx="252180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0450"/>
                <a:gridCol w="630450"/>
                <a:gridCol w="630450"/>
                <a:gridCol w="630450"/>
              </a:tblGrid>
              <a:tr h="32358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</a:tr>
              <a:tr h="32358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4552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3" name="TextBox 32"/>
          <p:cNvSpPr txBox="1"/>
          <p:nvPr/>
        </p:nvSpPr>
        <p:spPr>
          <a:xfrm>
            <a:off x="381000" y="4267200"/>
            <a:ext cx="46830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DBM R</a:t>
            </a:r>
            <a:r>
              <a:rPr lang="en-US" sz="2000" baseline="-25000" dirty="0" smtClean="0"/>
              <a:t>5</a:t>
            </a:r>
            <a:r>
              <a:rPr lang="en-US" sz="2000" dirty="0" smtClean="0"/>
              <a:t> = Reachable states (x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,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,mode=C)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73311" y="4799959"/>
            <a:ext cx="76915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Intersection of R</a:t>
            </a:r>
            <a:r>
              <a:rPr lang="en-US" sz="2000" baseline="-25000" dirty="0" smtClean="0"/>
              <a:t>5</a:t>
            </a:r>
            <a:r>
              <a:rPr lang="en-US" sz="2000" dirty="0" smtClean="0"/>
              <a:t> and x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&gt;=6 </a:t>
            </a:r>
            <a:r>
              <a:rPr lang="en-US" sz="2000" dirty="0" err="1" smtClean="0"/>
              <a:t>unsatisfiable</a:t>
            </a:r>
            <a:r>
              <a:rPr lang="en-US" sz="2000" dirty="0" smtClean="0"/>
              <a:t>; means mode D not reachable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73311" y="5205162"/>
            <a:ext cx="77748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Intersection of R</a:t>
            </a:r>
            <a:r>
              <a:rPr lang="en-US" sz="2000" baseline="-25000" dirty="0" smtClean="0"/>
              <a:t>5</a:t>
            </a:r>
            <a:r>
              <a:rPr lang="en-US" sz="2000" dirty="0" smtClean="0"/>
              <a:t> and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 &lt;= 4 </a:t>
            </a:r>
            <a:r>
              <a:rPr lang="en-US" sz="2000" dirty="0" err="1" smtClean="0"/>
              <a:t>unsatisfiable</a:t>
            </a:r>
            <a:r>
              <a:rPr lang="en-US" sz="2000" dirty="0" smtClean="0"/>
              <a:t>; means mode E not reachable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73311" y="5744475"/>
            <a:ext cx="70599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Intersection of R</a:t>
            </a:r>
            <a:r>
              <a:rPr lang="en-US" sz="2000" baseline="-25000" dirty="0" smtClean="0"/>
              <a:t>5</a:t>
            </a:r>
            <a:r>
              <a:rPr lang="en-US" sz="2000" dirty="0" smtClean="0"/>
              <a:t> and x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=7 </a:t>
            </a:r>
            <a:r>
              <a:rPr lang="en-US" sz="2000" dirty="0" err="1" smtClean="0"/>
              <a:t>satisfiable</a:t>
            </a:r>
            <a:r>
              <a:rPr lang="en-US" sz="2000" dirty="0" smtClean="0"/>
              <a:t>; means mode F is reachable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65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785788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7" grpId="0"/>
      <p:bldP spid="38" grpId="0"/>
      <p:bldP spid="4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BFS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762000"/>
            <a:ext cx="9296400" cy="556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Given region Init over S, region Trans over S U S’, and region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over S, if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reachable in T then return 1, else return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Reach := Init; /* States found reachable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New := Init; /* States not yet explored for outgoing transitions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while </a:t>
            </a: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(New) = 0 { 	/* while there are states to be explored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if </a:t>
            </a: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(Conj(</a:t>
            </a:r>
            <a:r>
              <a:rPr lang="en-US" sz="2000" dirty="0" err="1" smtClean="0">
                <a:latin typeface="Comic Sans MS" pitchFamily="66" charset="0"/>
              </a:rPr>
              <a:t>New,</a:t>
            </a:r>
            <a:r>
              <a:rPr lang="en-US" sz="2000" dirty="0" err="1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)) =0  /* Property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found reachable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then return 1 (and stop);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New := Diff(Post(</a:t>
            </a:r>
            <a:r>
              <a:rPr lang="en-US" sz="2000" dirty="0" err="1" smtClean="0">
                <a:latin typeface="Comic Sans MS" pitchFamily="66" charset="0"/>
              </a:rPr>
              <a:t>New,Trans</a:t>
            </a:r>
            <a:r>
              <a:rPr lang="en-US" sz="2000" dirty="0" smtClean="0">
                <a:latin typeface="Comic Sans MS" pitchFamily="66" charset="0"/>
              </a:rPr>
              <a:t>),Reach);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	/*These are states in post-image of New, but not 				previously found reachable, so to be explored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Reach := </a:t>
            </a: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(Reach, New); /* Update Reach by newly found states*/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};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return 0; /* All states explored without encountering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*/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758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0690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Search Using DBMs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0" y="685800"/>
            <a:ext cx="9144000" cy="556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State of a timed automaton = (Discrete state, clock valuation)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Discrete state assigns values to all variables other than clocks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Symbolic representation = (Discrete state s, DBM R)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Operations on DBMs used to implement symbolic search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do (s, R) and (s’, R’) represent same set of states?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 = s’ and R = R’ (assuming they are canonical)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Image computation corresponding to timed transitions: already studied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Image computation corresponding to mode-switches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Intersect with guard, and reset clocks as needed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What’s the algorithm to compute, given DBM R, DBM for R[ x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:= 0]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Cannot implement “Union” operation directly on DBMs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Union of DBMs R and R’ need not be a DBM, as each DBM represents a convex set of valuations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861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84956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Search Using DBMs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0" y="685800"/>
            <a:ext cx="9144000" cy="556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Data structure: discrete state and a list of DBMs ( s, R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R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…)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Search is partly enumerative and partly symbolic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Multiple paths ending up at same discrete state s would cause the list of DBMs associated with s to grow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Efficient implementation needs a way to keep this list compact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number of reachable discrete states is finite, then search algorithm is guaranteed to terminate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Alternative algorithm for analyzing timed automata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Region equivalence: Finite partitioning of the set of all possible clock-valuations such that valuations belonging to the same partition behave similarly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See Section 7.3.2 for details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963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84956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Modeling Timed 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068736" y="1855689"/>
            <a:ext cx="1468135" cy="513351"/>
            <a:chOff x="1236936" y="1817596"/>
            <a:chExt cx="1468135" cy="513351"/>
          </a:xfrm>
        </p:grpSpPr>
        <p:cxnSp>
          <p:nvCxnSpPr>
            <p:cNvPr id="73" name="Straight Arrow Connector 72"/>
            <p:cNvCxnSpPr>
              <a:endCxn id="74" idx="2"/>
            </p:cNvCxnSpPr>
            <p:nvPr/>
          </p:nvCxnSpPr>
          <p:spPr>
            <a:xfrm>
              <a:off x="2171671" y="2330947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1236936" y="1817596"/>
              <a:ext cx="12715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y :=0</a:t>
              </a:r>
              <a:endParaRPr lang="en-US" sz="20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556190" y="2555208"/>
            <a:ext cx="2184243" cy="409367"/>
            <a:chOff x="3023279" y="2385249"/>
            <a:chExt cx="2184243" cy="409367"/>
          </a:xfrm>
        </p:grpSpPr>
        <p:cxnSp>
          <p:nvCxnSpPr>
            <p:cNvPr id="77" name="Straight Arrow Connector 76"/>
            <p:cNvCxnSpPr/>
            <p:nvPr/>
          </p:nvCxnSpPr>
          <p:spPr>
            <a:xfrm flipV="1">
              <a:off x="3023279" y="2385249"/>
              <a:ext cx="2184243" cy="1851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3092480" y="2394506"/>
              <a:ext cx="19928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in ? </a:t>
              </a:r>
              <a:r>
                <a:rPr lang="en-US" sz="2000" dirty="0" smtClean="0">
                  <a:sym typeface="Wingdings" panose="05000000000000000000" pitchFamily="2" charset="2"/>
                </a:rPr>
                <a:t> x:=in; y:=0</a:t>
              </a:r>
              <a:endParaRPr lang="en-US" sz="2000" dirty="0"/>
            </a:p>
          </p:txBody>
        </p:sp>
      </p:grpSp>
      <p:sp>
        <p:nvSpPr>
          <p:cNvPr id="31" name="Arc 30"/>
          <p:cNvSpPr/>
          <p:nvPr/>
        </p:nvSpPr>
        <p:spPr>
          <a:xfrm>
            <a:off x="6014148" y="1503405"/>
            <a:ext cx="488275" cy="812000"/>
          </a:xfrm>
          <a:prstGeom prst="arc">
            <a:avLst>
              <a:gd name="adj1" fmla="val 10800363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6502423" y="1303350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in?</a:t>
            </a:r>
            <a:endParaRPr lang="en-US" sz="2000" dirty="0"/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80749" y="3122471"/>
            <a:ext cx="9144000" cy="3048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Mode says whether the buffer is full or not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State variable x remembers the last input value when buffer is full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Clock variable y tracks the time elapsed since buffer got full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full, input events are ignored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Guard y &gt;= 1 ensures that at least 1 time unit elapses in mode Full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to ensure that mode-switch from Full to Empty is executed before the clock x exceeds the upper bound 2?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672410" y="1895848"/>
            <a:ext cx="1044572" cy="909354"/>
            <a:chOff x="5791200" y="2629702"/>
            <a:chExt cx="910972" cy="467589"/>
          </a:xfrm>
        </p:grpSpPr>
        <p:sp>
          <p:nvSpPr>
            <p:cNvPr id="40" name="Oval 39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033656" y="2663441"/>
              <a:ext cx="485379" cy="3639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Full</a:t>
              </a:r>
            </a:p>
            <a:p>
              <a:pPr algn="ctr"/>
              <a:endParaRPr lang="en-US" sz="20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536871" y="1909405"/>
            <a:ext cx="1044572" cy="909354"/>
            <a:chOff x="5791200" y="2629702"/>
            <a:chExt cx="910972" cy="467589"/>
          </a:xfrm>
        </p:grpSpPr>
        <p:sp>
          <p:nvSpPr>
            <p:cNvPr id="44" name="Oval 43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877772" y="2703999"/>
              <a:ext cx="741601" cy="205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Empty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486989" y="1561353"/>
            <a:ext cx="2253444" cy="545063"/>
            <a:chOff x="3023279" y="1858702"/>
            <a:chExt cx="2253444" cy="545063"/>
          </a:xfrm>
        </p:grpSpPr>
        <p:cxnSp>
          <p:nvCxnSpPr>
            <p:cNvPr id="47" name="Straight Arrow Connector 46"/>
            <p:cNvCxnSpPr/>
            <p:nvPr/>
          </p:nvCxnSpPr>
          <p:spPr>
            <a:xfrm flipV="1">
              <a:off x="3023279" y="2385249"/>
              <a:ext cx="2253444" cy="18516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3075420" y="1858702"/>
              <a:ext cx="20056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 &gt;= 1  </a:t>
              </a:r>
              <a:r>
                <a:rPr lang="en-US" sz="2000" dirty="0" smtClean="0">
                  <a:sym typeface="Wingdings" panose="05000000000000000000" pitchFamily="2" charset="2"/>
                </a:rPr>
                <a:t> out := x</a:t>
              </a:r>
              <a:endParaRPr lang="en-US" sz="20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14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754172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Clock Invariants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068736" y="1855689"/>
            <a:ext cx="1468135" cy="513351"/>
            <a:chOff x="1236936" y="1817596"/>
            <a:chExt cx="1468135" cy="513351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2171671" y="2330947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1236936" y="1817596"/>
              <a:ext cx="12715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y :=0</a:t>
              </a:r>
              <a:endParaRPr lang="en-US" sz="20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556190" y="2555208"/>
            <a:ext cx="2184243" cy="409367"/>
            <a:chOff x="3023279" y="2385249"/>
            <a:chExt cx="2184243" cy="409367"/>
          </a:xfrm>
        </p:grpSpPr>
        <p:cxnSp>
          <p:nvCxnSpPr>
            <p:cNvPr id="77" name="Straight Arrow Connector 76"/>
            <p:cNvCxnSpPr/>
            <p:nvPr/>
          </p:nvCxnSpPr>
          <p:spPr>
            <a:xfrm flipV="1">
              <a:off x="3023279" y="2385249"/>
              <a:ext cx="2184243" cy="1851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3092480" y="2394506"/>
              <a:ext cx="19928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in ? </a:t>
              </a:r>
              <a:r>
                <a:rPr lang="en-US" sz="2000" dirty="0" smtClean="0">
                  <a:sym typeface="Wingdings" panose="05000000000000000000" pitchFamily="2" charset="2"/>
                </a:rPr>
                <a:t> x:=in; y:=0</a:t>
              </a:r>
              <a:endParaRPr lang="en-US" sz="2000" dirty="0"/>
            </a:p>
          </p:txBody>
        </p:sp>
      </p:grpSp>
      <p:sp>
        <p:nvSpPr>
          <p:cNvPr id="31" name="Arc 30"/>
          <p:cNvSpPr/>
          <p:nvPr/>
        </p:nvSpPr>
        <p:spPr>
          <a:xfrm>
            <a:off x="6014148" y="1503405"/>
            <a:ext cx="488275" cy="812000"/>
          </a:xfrm>
          <a:prstGeom prst="arc">
            <a:avLst>
              <a:gd name="adj1" fmla="val 10800363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6502423" y="1303350"/>
            <a:ext cx="4972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in?</a:t>
            </a:r>
            <a:endParaRPr lang="en-US" sz="2000" dirty="0"/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80749" y="3122471"/>
            <a:ext cx="9063251" cy="3048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constraint “y &lt;= 2” associated with the mode Full is called “clock invariant”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timed transition of duration </a:t>
            </a:r>
            <a:r>
              <a:rPr lang="en-US" sz="2000" dirty="0" smtClean="0">
                <a:latin typeface="Symbol" panose="05050102010706020507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is allowed only when the clock invariant remains true during the entire duration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Timed transition (Full, x, y=0.8) – 0.7 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 (Full, x, y=1.5) allowed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Timed transition (Full, x, y=0.8) – 1.4  (Full, x, y=2.2) disallowed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Clock invariants useful to limit how long a process stays in a mode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5672410" y="1895848"/>
            <a:ext cx="1044572" cy="909354"/>
            <a:chOff x="5791200" y="2629702"/>
            <a:chExt cx="910972" cy="467589"/>
          </a:xfrm>
        </p:grpSpPr>
        <p:sp>
          <p:nvSpPr>
            <p:cNvPr id="40" name="Oval 39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926710" y="2663441"/>
              <a:ext cx="699270" cy="3639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Full</a:t>
              </a:r>
            </a:p>
            <a:p>
              <a:pPr algn="ctr"/>
              <a:r>
                <a:rPr lang="en-US" sz="2000" b="1" dirty="0" smtClean="0">
                  <a:solidFill>
                    <a:srgbClr val="FF0000"/>
                  </a:solidFill>
                </a:rPr>
                <a:t>y &lt;= 2</a:t>
              </a:r>
              <a:endParaRPr lang="en-US" sz="2000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536871" y="1909405"/>
            <a:ext cx="1044572" cy="909354"/>
            <a:chOff x="5791200" y="2629702"/>
            <a:chExt cx="910972" cy="467589"/>
          </a:xfrm>
        </p:grpSpPr>
        <p:sp>
          <p:nvSpPr>
            <p:cNvPr id="44" name="Oval 43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877772" y="2703999"/>
              <a:ext cx="741601" cy="205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Empty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486989" y="1561353"/>
            <a:ext cx="2253444" cy="545063"/>
            <a:chOff x="3023279" y="1858702"/>
            <a:chExt cx="2253444" cy="545063"/>
          </a:xfrm>
        </p:grpSpPr>
        <p:cxnSp>
          <p:nvCxnSpPr>
            <p:cNvPr id="47" name="Straight Arrow Connector 46"/>
            <p:cNvCxnSpPr/>
            <p:nvPr/>
          </p:nvCxnSpPr>
          <p:spPr>
            <a:xfrm flipV="1">
              <a:off x="3023279" y="2385249"/>
              <a:ext cx="2253444" cy="18516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3075420" y="1858702"/>
              <a:ext cx="20056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 &gt;= 1  </a:t>
              </a:r>
              <a:r>
                <a:rPr lang="en-US" sz="2000" dirty="0" smtClean="0">
                  <a:sym typeface="Wingdings" panose="05000000000000000000" pitchFamily="2" charset="2"/>
                </a:rPr>
                <a:t> out := x</a:t>
              </a:r>
              <a:endParaRPr lang="en-US" sz="20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1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083539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with Two Clocks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80749" y="1820844"/>
            <a:ext cx="1468135" cy="513351"/>
            <a:chOff x="1236936" y="1817596"/>
            <a:chExt cx="1468135" cy="513351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2171671" y="2330947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1236936" y="1817596"/>
              <a:ext cx="14462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</a:t>
              </a:r>
              <a:r>
                <a:rPr lang="en-US" sz="2000" dirty="0" err="1" smtClean="0"/>
                <a:t>x,y</a:t>
              </a:r>
              <a:r>
                <a:rPr lang="en-US" sz="2000" dirty="0" smtClean="0"/>
                <a:t> :=0</a:t>
              </a:r>
              <a:endParaRPr lang="en-US" sz="20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615667" y="2315405"/>
            <a:ext cx="1651533" cy="409367"/>
            <a:chOff x="3023279" y="2385249"/>
            <a:chExt cx="1651533" cy="409367"/>
          </a:xfrm>
        </p:grpSpPr>
        <p:cxnSp>
          <p:nvCxnSpPr>
            <p:cNvPr id="77" name="Straight Arrow Connector 76"/>
            <p:cNvCxnSpPr/>
            <p:nvPr/>
          </p:nvCxnSpPr>
          <p:spPr>
            <a:xfrm flipV="1">
              <a:off x="3023279" y="2385249"/>
              <a:ext cx="1651533" cy="1851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3092480" y="2394506"/>
              <a:ext cx="1359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in ? </a:t>
              </a:r>
              <a:r>
                <a:rPr lang="en-US" sz="2000" dirty="0" smtClean="0">
                  <a:sym typeface="Wingdings" panose="05000000000000000000" pitchFamily="2" charset="2"/>
                </a:rPr>
                <a:t> x:=0</a:t>
              </a:r>
              <a:endParaRPr lang="en-US" sz="2000" dirty="0"/>
            </a:p>
          </p:txBody>
        </p:sp>
      </p:grpSp>
      <p:sp>
        <p:nvSpPr>
          <p:cNvPr id="31" name="Arc 30"/>
          <p:cNvSpPr/>
          <p:nvPr/>
        </p:nvSpPr>
        <p:spPr>
          <a:xfrm>
            <a:off x="2351086" y="1537073"/>
            <a:ext cx="5410200" cy="717549"/>
          </a:xfrm>
          <a:prstGeom prst="arc">
            <a:avLst>
              <a:gd name="adj1" fmla="val 10800363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80749" y="3122471"/>
            <a:ext cx="9063251" cy="3048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 event: in; Output events out1, out2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Two clock variables x and 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mode Wait2, as time elapses both clocks increase (at same rate)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Sample timed transitions: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   (Wait2, x=0.8, y=0) –0.3</a:t>
            </a:r>
            <a:r>
              <a:rPr lang="en-US" sz="2000" dirty="0" smtClean="0">
                <a:latin typeface="Comic Sans MS" pitchFamily="66" charset="0"/>
                <a:sym typeface="Wingdings" panose="05000000000000000000" pitchFamily="2" charset="2"/>
              </a:rPr>
              <a:t>(Wait2, 1.1, 0.3) –0.72 (Wait2, 1.82, 1.02)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4252500" y="1869985"/>
            <a:ext cx="1044572" cy="909354"/>
            <a:chOff x="5791200" y="2629702"/>
            <a:chExt cx="910972" cy="467589"/>
          </a:xfrm>
        </p:grpSpPr>
        <p:sp>
          <p:nvSpPr>
            <p:cNvPr id="40" name="Oval 39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925312" y="2663441"/>
              <a:ext cx="702066" cy="3639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Wait1</a:t>
              </a:r>
            </a:p>
            <a:p>
              <a:pPr algn="ctr"/>
              <a:r>
                <a:rPr lang="en-US" sz="2000" dirty="0"/>
                <a:t>x</a:t>
              </a:r>
              <a:r>
                <a:rPr lang="en-US" sz="2000" dirty="0" smtClean="0"/>
                <a:t> &lt;= 1</a:t>
              </a:r>
              <a:endParaRPr lang="en-US" sz="20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571095" y="1895848"/>
            <a:ext cx="1044572" cy="909354"/>
            <a:chOff x="5791200" y="2629702"/>
            <a:chExt cx="910972" cy="467589"/>
          </a:xfrm>
        </p:grpSpPr>
        <p:sp>
          <p:nvSpPr>
            <p:cNvPr id="44" name="Oval 43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999591" y="2703999"/>
              <a:ext cx="497961" cy="205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/>
                <a:t>I</a:t>
              </a:r>
              <a:r>
                <a:rPr lang="en-US" sz="2000" dirty="0" smtClean="0"/>
                <a:t>dle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771947" y="1103294"/>
            <a:ext cx="18533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 &gt;= 1  </a:t>
            </a:r>
            <a:r>
              <a:rPr lang="en-US" sz="2000" dirty="0" smtClean="0">
                <a:sym typeface="Wingdings" panose="05000000000000000000" pitchFamily="2" charset="2"/>
              </a:rPr>
              <a:t> out2 !</a:t>
            </a:r>
            <a:endParaRPr lang="en-US" sz="20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5297072" y="2369041"/>
            <a:ext cx="1941928" cy="400109"/>
            <a:chOff x="3023279" y="2403765"/>
            <a:chExt cx="1941928" cy="400109"/>
          </a:xfrm>
        </p:grpSpPr>
        <p:cxnSp>
          <p:nvCxnSpPr>
            <p:cNvPr id="25" name="Straight Arrow Connector 24"/>
            <p:cNvCxnSpPr>
              <a:endCxn id="28" idx="2"/>
            </p:cNvCxnSpPr>
            <p:nvPr/>
          </p:nvCxnSpPr>
          <p:spPr>
            <a:xfrm>
              <a:off x="3023279" y="2403765"/>
              <a:ext cx="1941928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092480" y="2403765"/>
              <a:ext cx="187272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o</a:t>
              </a:r>
              <a:r>
                <a:rPr lang="en-US" sz="2000" dirty="0" smtClean="0"/>
                <a:t>ut1! </a:t>
              </a:r>
              <a:r>
                <a:rPr lang="en-US" sz="2000" dirty="0" smtClean="0">
                  <a:sym typeface="Wingdings" panose="05000000000000000000" pitchFamily="2" charset="2"/>
                </a:rPr>
                <a:t> y:=0</a:t>
              </a:r>
              <a:endParaRPr lang="en-US" sz="20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239000" y="1914364"/>
            <a:ext cx="1044572" cy="909354"/>
            <a:chOff x="5791200" y="2629702"/>
            <a:chExt cx="910972" cy="467589"/>
          </a:xfrm>
        </p:grpSpPr>
        <p:sp>
          <p:nvSpPr>
            <p:cNvPr id="28" name="Oval 27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925312" y="2663441"/>
              <a:ext cx="702066" cy="3639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Wait2</a:t>
              </a:r>
            </a:p>
            <a:p>
              <a:pPr algn="ctr"/>
              <a:r>
                <a:rPr lang="en-US" sz="2000" dirty="0"/>
                <a:t>x</a:t>
              </a:r>
              <a:r>
                <a:rPr lang="en-US" sz="2000" dirty="0" smtClean="0"/>
                <a:t> &lt;= 2</a:t>
              </a:r>
              <a:endParaRPr lang="en-US" sz="20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1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005163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781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Two Clock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80749" y="1820844"/>
            <a:ext cx="1468135" cy="513351"/>
            <a:chOff x="1236936" y="1817596"/>
            <a:chExt cx="1468135" cy="513351"/>
          </a:xfrm>
        </p:grpSpPr>
        <p:cxnSp>
          <p:nvCxnSpPr>
            <p:cNvPr id="73" name="Straight Arrow Connector 72"/>
            <p:cNvCxnSpPr/>
            <p:nvPr/>
          </p:nvCxnSpPr>
          <p:spPr>
            <a:xfrm>
              <a:off x="2171671" y="2330947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1236936" y="1817596"/>
              <a:ext cx="14462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c</a:t>
              </a:r>
              <a:r>
                <a:rPr lang="en-US" sz="2000" dirty="0" smtClean="0"/>
                <a:t>lock </a:t>
              </a:r>
              <a:r>
                <a:rPr lang="en-US" sz="2000" dirty="0" err="1" smtClean="0"/>
                <a:t>x,y</a:t>
              </a:r>
              <a:r>
                <a:rPr lang="en-US" sz="2000" dirty="0" smtClean="0"/>
                <a:t> :=0</a:t>
              </a:r>
              <a:endParaRPr lang="en-US" sz="20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615667" y="2315405"/>
            <a:ext cx="1651533" cy="409367"/>
            <a:chOff x="3023279" y="2385249"/>
            <a:chExt cx="1651533" cy="409367"/>
          </a:xfrm>
        </p:grpSpPr>
        <p:cxnSp>
          <p:nvCxnSpPr>
            <p:cNvPr id="77" name="Straight Arrow Connector 76"/>
            <p:cNvCxnSpPr/>
            <p:nvPr/>
          </p:nvCxnSpPr>
          <p:spPr>
            <a:xfrm flipV="1">
              <a:off x="3023279" y="2385249"/>
              <a:ext cx="1651533" cy="1851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3092480" y="2394506"/>
              <a:ext cx="13596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in ? </a:t>
              </a:r>
              <a:r>
                <a:rPr lang="en-US" sz="2000" dirty="0" smtClean="0">
                  <a:sym typeface="Wingdings" panose="05000000000000000000" pitchFamily="2" charset="2"/>
                </a:rPr>
                <a:t> x:=0</a:t>
              </a:r>
              <a:endParaRPr lang="en-US" sz="2000" dirty="0"/>
            </a:p>
          </p:txBody>
        </p:sp>
      </p:grpSp>
      <p:sp>
        <p:nvSpPr>
          <p:cNvPr id="31" name="Arc 30"/>
          <p:cNvSpPr/>
          <p:nvPr/>
        </p:nvSpPr>
        <p:spPr>
          <a:xfrm>
            <a:off x="2351086" y="1537073"/>
            <a:ext cx="5410200" cy="717549"/>
          </a:xfrm>
          <a:prstGeom prst="arc">
            <a:avLst>
              <a:gd name="adj1" fmla="val 10800363"/>
              <a:gd name="adj2" fmla="val 0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ontent Placeholder 3"/>
          <p:cNvSpPr txBox="1">
            <a:spLocks/>
          </p:cNvSpPr>
          <p:nvPr/>
        </p:nvSpPr>
        <p:spPr>
          <a:xfrm>
            <a:off x="80749" y="3122471"/>
            <a:ext cx="9063251" cy="3048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Clock x tracks time elapsed since the occurrence of input event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Clock y tracks time elapsed since the occurrence of output event out1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is the behavior of this model?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input event occurs at time t, the process issues an output on channel out1 at time t’ within the interval [t, t+1], and then produces output on channel out2 at time t’’ within the interval [t’+1, t+2]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4252500" y="1869985"/>
            <a:ext cx="1044572" cy="909354"/>
            <a:chOff x="5791200" y="2629702"/>
            <a:chExt cx="910972" cy="467589"/>
          </a:xfrm>
        </p:grpSpPr>
        <p:sp>
          <p:nvSpPr>
            <p:cNvPr id="40" name="Oval 39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925312" y="2663441"/>
              <a:ext cx="702066" cy="3639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Wait1</a:t>
              </a:r>
            </a:p>
            <a:p>
              <a:pPr algn="ctr"/>
              <a:r>
                <a:rPr lang="en-US" sz="2000" dirty="0"/>
                <a:t>x</a:t>
              </a:r>
              <a:r>
                <a:rPr lang="en-US" sz="2000" dirty="0" smtClean="0"/>
                <a:t> &lt;= 1</a:t>
              </a:r>
              <a:endParaRPr lang="en-US" sz="20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571095" y="1895848"/>
            <a:ext cx="1044572" cy="909354"/>
            <a:chOff x="5791200" y="2629702"/>
            <a:chExt cx="910972" cy="467589"/>
          </a:xfrm>
        </p:grpSpPr>
        <p:sp>
          <p:nvSpPr>
            <p:cNvPr id="44" name="Oval 43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999591" y="2703999"/>
              <a:ext cx="497961" cy="2057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/>
                <a:t>I</a:t>
              </a:r>
              <a:r>
                <a:rPr lang="en-US" sz="2000" dirty="0" smtClean="0"/>
                <a:t>dle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771947" y="1103294"/>
            <a:ext cx="18533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 &gt;= 1  </a:t>
            </a:r>
            <a:r>
              <a:rPr lang="en-US" sz="2000" dirty="0" smtClean="0">
                <a:sym typeface="Wingdings" panose="05000000000000000000" pitchFamily="2" charset="2"/>
              </a:rPr>
              <a:t> out2 !</a:t>
            </a:r>
            <a:endParaRPr lang="en-US" sz="20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5297072" y="2369041"/>
            <a:ext cx="1941928" cy="400109"/>
            <a:chOff x="3023279" y="2403765"/>
            <a:chExt cx="1941928" cy="400109"/>
          </a:xfrm>
        </p:grpSpPr>
        <p:cxnSp>
          <p:nvCxnSpPr>
            <p:cNvPr id="25" name="Straight Arrow Connector 24"/>
            <p:cNvCxnSpPr>
              <a:endCxn id="28" idx="2"/>
            </p:cNvCxnSpPr>
            <p:nvPr/>
          </p:nvCxnSpPr>
          <p:spPr>
            <a:xfrm>
              <a:off x="3023279" y="2403765"/>
              <a:ext cx="1941928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3092480" y="2403765"/>
              <a:ext cx="187272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o</a:t>
              </a:r>
              <a:r>
                <a:rPr lang="en-US" sz="2000" dirty="0" smtClean="0"/>
                <a:t>ut1! </a:t>
              </a:r>
              <a:r>
                <a:rPr lang="en-US" sz="2000" dirty="0" smtClean="0">
                  <a:sym typeface="Wingdings" panose="05000000000000000000" pitchFamily="2" charset="2"/>
                </a:rPr>
                <a:t> y:==0</a:t>
              </a:r>
              <a:endParaRPr lang="en-US" sz="20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239000" y="1914364"/>
            <a:ext cx="1044572" cy="909354"/>
            <a:chOff x="5791200" y="2629702"/>
            <a:chExt cx="910972" cy="467589"/>
          </a:xfrm>
        </p:grpSpPr>
        <p:sp>
          <p:nvSpPr>
            <p:cNvPr id="28" name="Oval 27"/>
            <p:cNvSpPr/>
            <p:nvPr/>
          </p:nvSpPr>
          <p:spPr>
            <a:xfrm>
              <a:off x="5791200" y="2629702"/>
              <a:ext cx="910972" cy="46758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925312" y="2663441"/>
              <a:ext cx="702066" cy="3639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Wait2</a:t>
              </a:r>
            </a:p>
            <a:p>
              <a:pPr algn="ctr"/>
              <a:r>
                <a:rPr lang="en-US" sz="2000" dirty="0"/>
                <a:t>x</a:t>
              </a:r>
              <a:r>
                <a:rPr lang="en-US" sz="2000" dirty="0" smtClean="0"/>
                <a:t> &lt;= 2</a:t>
              </a:r>
              <a:endParaRPr lang="en-US" sz="20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Timed Model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21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89609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4RvpcQDSyMdAu7jQVKp7m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pLiSC8ikgrn1DClo90Itj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nIgC9msUFZCvT65nnQ0igp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Kk7WJrAi4kIOJEQL815xk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27294</TotalTime>
  <Words>5112</Words>
  <Application>Microsoft Office PowerPoint</Application>
  <PresentationFormat>On-screen Show (4:3)</PresentationFormat>
  <Paragraphs>1005</Paragraphs>
  <Slides>53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5" baseType="lpstr">
      <vt:lpstr>Office Theme</vt:lpstr>
      <vt:lpstr>Acrobat Document</vt:lpstr>
      <vt:lpstr> Principles of Cyber-Physical Systems  Chapter 7: Timed Model</vt:lpstr>
      <vt:lpstr>Models of Reactive Computation</vt:lpstr>
      <vt:lpstr>Example Timed Model</vt:lpstr>
      <vt:lpstr>Example Timed Model</vt:lpstr>
      <vt:lpstr>Example: Timed Buffer</vt:lpstr>
      <vt:lpstr>Modeling Timed Buffer</vt:lpstr>
      <vt:lpstr>Clock Invariants</vt:lpstr>
      <vt:lpstr>Example with Two Clocks</vt:lpstr>
      <vt:lpstr>Two Clock Example</vt:lpstr>
      <vt:lpstr>Example Specification</vt:lpstr>
      <vt:lpstr>Definition of Timed Process</vt:lpstr>
      <vt:lpstr>Composition of Processes</vt:lpstr>
      <vt:lpstr>Composition of Timed Processes</vt:lpstr>
      <vt:lpstr>Composition of Processes</vt:lpstr>
      <vt:lpstr>Definition of Parallel Composition</vt:lpstr>
      <vt:lpstr>Block Diagrams</vt:lpstr>
      <vt:lpstr>Timed Model</vt:lpstr>
      <vt:lpstr>Recap: Shared Memory Asynchronous Processes</vt:lpstr>
      <vt:lpstr>Shared Memory Programs with Atomic Registers</vt:lpstr>
      <vt:lpstr>Asynchronous Execution Model</vt:lpstr>
      <vt:lpstr>Timed Increments</vt:lpstr>
      <vt:lpstr>Mutual Exclusion Problem</vt:lpstr>
      <vt:lpstr>Mutual Exclusion: Attempted Solution</vt:lpstr>
      <vt:lpstr>Timing-based Mutual Exclusion</vt:lpstr>
      <vt:lpstr>Fisher’s Protocol for Mutual Exclusion</vt:lpstr>
      <vt:lpstr>Properties of Fisher’s Protocol</vt:lpstr>
      <vt:lpstr>Timed Communication</vt:lpstr>
      <vt:lpstr>Timed Communication Challenges</vt:lpstr>
      <vt:lpstr>Audio Control Protocol</vt:lpstr>
      <vt:lpstr> Implantable Pacemaker Modeling</vt:lpstr>
      <vt:lpstr>Timing Analysis</vt:lpstr>
      <vt:lpstr>Timing Analysis Example</vt:lpstr>
      <vt:lpstr>Timed Automata</vt:lpstr>
      <vt:lpstr>Timing Analysis Example</vt:lpstr>
      <vt:lpstr>Timing Analysis Example</vt:lpstr>
      <vt:lpstr>Timing Analysis Example</vt:lpstr>
      <vt:lpstr>Timing Analysis Example</vt:lpstr>
      <vt:lpstr>Timing Analysis Example</vt:lpstr>
      <vt:lpstr>Timing Analysis Example</vt:lpstr>
      <vt:lpstr>Difference Bounds Matrix</vt:lpstr>
      <vt:lpstr>DBM Representation of Constraints</vt:lpstr>
      <vt:lpstr>DBM Canonicalization</vt:lpstr>
      <vt:lpstr>Canonical DBMs</vt:lpstr>
      <vt:lpstr>Checking Satisfiability/Non-emptiness</vt:lpstr>
      <vt:lpstr>Graph-based representation</vt:lpstr>
      <vt:lpstr>Canonicalization Algorithm</vt:lpstr>
      <vt:lpstr>Canonicalization Algorithm</vt:lpstr>
      <vt:lpstr>Timing Analysis Example</vt:lpstr>
      <vt:lpstr>Timing Analysis Example</vt:lpstr>
      <vt:lpstr>Timing Analysis Example</vt:lpstr>
      <vt:lpstr>Symbolic BFS Algorithm</vt:lpstr>
      <vt:lpstr>Symbolic Search Using DBMs</vt:lpstr>
      <vt:lpstr>Symbolic Search Using DBMs</vt:lpstr>
    </vt:vector>
  </TitlesOfParts>
  <Company>University of Pennsylvania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alur</cp:lastModifiedBy>
  <cp:revision>513</cp:revision>
  <dcterms:created xsi:type="dcterms:W3CDTF">2014-01-14T17:55:37Z</dcterms:created>
  <dcterms:modified xsi:type="dcterms:W3CDTF">2015-05-13T19:39:00Z</dcterms:modified>
</cp:coreProperties>
</file>